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10" r:id="rId3"/>
    <p:sldId id="265" r:id="rId4"/>
    <p:sldId id="275" r:id="rId5"/>
    <p:sldId id="276" r:id="rId6"/>
    <p:sldId id="277" r:id="rId7"/>
    <p:sldId id="278" r:id="rId8"/>
    <p:sldId id="268" r:id="rId9"/>
    <p:sldId id="279" r:id="rId10"/>
    <p:sldId id="266" r:id="rId11"/>
    <p:sldId id="280" r:id="rId12"/>
    <p:sldId id="281" r:id="rId13"/>
    <p:sldId id="302" r:id="rId14"/>
    <p:sldId id="304" r:id="rId15"/>
    <p:sldId id="305" r:id="rId16"/>
    <p:sldId id="306" r:id="rId17"/>
    <p:sldId id="303" r:id="rId18"/>
    <p:sldId id="307" r:id="rId19"/>
    <p:sldId id="308" r:id="rId20"/>
    <p:sldId id="309" r:id="rId21"/>
    <p:sldId id="282" r:id="rId22"/>
    <p:sldId id="283" r:id="rId23"/>
    <p:sldId id="284" r:id="rId24"/>
    <p:sldId id="285" r:id="rId25"/>
    <p:sldId id="286" r:id="rId26"/>
    <p:sldId id="288" r:id="rId27"/>
    <p:sldId id="289" r:id="rId28"/>
    <p:sldId id="290" r:id="rId29"/>
    <p:sldId id="287" r:id="rId30"/>
    <p:sldId id="291" r:id="rId31"/>
    <p:sldId id="272" r:id="rId32"/>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30" autoAdjust="0"/>
  </p:normalViewPr>
  <p:slideViewPr>
    <p:cSldViewPr showGuides="1">
      <p:cViewPr varScale="1">
        <p:scale>
          <a:sx n="70" d="100"/>
          <a:sy n="70" d="100"/>
        </p:scale>
        <p:origin x="84" y="27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329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7F3F3-25B9-4B6A-B96C-93E9CFF56EF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HK" altLang="en-US"/>
        </a:p>
      </dgm:t>
    </dgm:pt>
    <dgm:pt modelId="{C4D1285D-BF47-4038-B63A-9FA955E45D9B}">
      <dgm:prSet phldrT="[Text]"/>
      <dgm:spPr/>
      <dgm:t>
        <a:bodyPr/>
        <a:lstStyle/>
        <a:p>
          <a:r>
            <a:rPr lang="en-US" altLang="zh-HK" dirty="0" smtClean="0"/>
            <a:t>Monitoring Effect</a:t>
          </a:r>
          <a:endParaRPr lang="zh-HK" altLang="en-US" dirty="0"/>
        </a:p>
      </dgm:t>
    </dgm:pt>
    <dgm:pt modelId="{428A3970-C3ED-4718-A08B-A1A03CA96D9E}" type="parTrans" cxnId="{5510BDE3-2317-4521-A7FD-41FBB18011B8}">
      <dgm:prSet/>
      <dgm:spPr/>
      <dgm:t>
        <a:bodyPr/>
        <a:lstStyle/>
        <a:p>
          <a:endParaRPr lang="zh-HK" altLang="en-US"/>
        </a:p>
      </dgm:t>
    </dgm:pt>
    <dgm:pt modelId="{4B7F44F5-E709-4F35-A42E-1ECABC62D024}" type="sibTrans" cxnId="{5510BDE3-2317-4521-A7FD-41FBB18011B8}">
      <dgm:prSet/>
      <dgm:spPr/>
      <dgm:t>
        <a:bodyPr/>
        <a:lstStyle/>
        <a:p>
          <a:endParaRPr lang="zh-HK" altLang="en-US"/>
        </a:p>
      </dgm:t>
    </dgm:pt>
    <dgm:pt modelId="{72EF9214-67F8-4F7B-8928-017B23D3C58D}">
      <dgm:prSet phldrT="[Text]"/>
      <dgm:spPr/>
      <dgm:t>
        <a:bodyPr/>
        <a:lstStyle/>
        <a:p>
          <a:r>
            <a:rPr lang="en-US" altLang="en-US" dirty="0" smtClean="0"/>
            <a:t>D&amp;O insurance helps the firm recruit and retain talented outside </a:t>
          </a:r>
          <a:r>
            <a:rPr lang="en-US" altLang="en-US" smtClean="0"/>
            <a:t>directors </a:t>
          </a:r>
        </a:p>
        <a:p>
          <a:r>
            <a:rPr lang="en-US" altLang="en-US" smtClean="0"/>
            <a:t>(</a:t>
          </a:r>
          <a:r>
            <a:rPr lang="en-US" altLang="en-US" dirty="0" smtClean="0"/>
            <a:t>Holderness, 1990; </a:t>
          </a:r>
          <a:r>
            <a:rPr lang="en-US" altLang="en-US" dirty="0" err="1" smtClean="0"/>
            <a:t>MacMinn</a:t>
          </a:r>
          <a:r>
            <a:rPr lang="en-US" altLang="en-US" dirty="0" smtClean="0"/>
            <a:t> et al., 2012)</a:t>
          </a:r>
          <a:endParaRPr lang="zh-HK" altLang="en-US" dirty="0"/>
        </a:p>
      </dgm:t>
    </dgm:pt>
    <dgm:pt modelId="{8276B4EC-7FB8-47E1-851F-EEB19933B34C}" type="parTrans" cxnId="{BC7EB60C-E603-4C51-BDFC-4867209433CF}">
      <dgm:prSet/>
      <dgm:spPr/>
      <dgm:t>
        <a:bodyPr/>
        <a:lstStyle/>
        <a:p>
          <a:endParaRPr lang="zh-HK" altLang="en-US"/>
        </a:p>
      </dgm:t>
    </dgm:pt>
    <dgm:pt modelId="{AE3070D5-2BE3-4715-B25F-80B387F9DB4E}" type="sibTrans" cxnId="{BC7EB60C-E603-4C51-BDFC-4867209433CF}">
      <dgm:prSet/>
      <dgm:spPr/>
      <dgm:t>
        <a:bodyPr/>
        <a:lstStyle/>
        <a:p>
          <a:endParaRPr lang="zh-HK" altLang="en-US"/>
        </a:p>
      </dgm:t>
    </dgm:pt>
    <dgm:pt modelId="{AB6932E4-E396-40E0-B6F1-48E9C5DFA3AB}">
      <dgm:prSet phldrT="[Text]"/>
      <dgm:spPr/>
      <dgm:t>
        <a:bodyPr/>
        <a:lstStyle/>
        <a:p>
          <a:r>
            <a:rPr lang="en-US" altLang="en-US" dirty="0" smtClean="0"/>
            <a:t>D&amp;O insurers, who have to cover the liabilities of directors’ bad decisions, help improve the firm’s corporate governance </a:t>
          </a:r>
        </a:p>
        <a:p>
          <a:r>
            <a:rPr lang="en-US" altLang="en-US" dirty="0" smtClean="0"/>
            <a:t>(Holderness, 1990; O’Sullivan, 1997)</a:t>
          </a:r>
          <a:endParaRPr lang="zh-HK" altLang="en-US" dirty="0"/>
        </a:p>
      </dgm:t>
    </dgm:pt>
    <dgm:pt modelId="{9054CC01-EC34-40A8-BFD2-D6BEDEAA6761}" type="parTrans" cxnId="{04D6AFDA-2E02-466D-A66E-805852B26FC8}">
      <dgm:prSet/>
      <dgm:spPr/>
      <dgm:t>
        <a:bodyPr/>
        <a:lstStyle/>
        <a:p>
          <a:endParaRPr lang="zh-HK" altLang="en-US"/>
        </a:p>
      </dgm:t>
    </dgm:pt>
    <dgm:pt modelId="{14884A6F-4D85-4712-BA2B-409AF4FC97F3}" type="sibTrans" cxnId="{04D6AFDA-2E02-466D-A66E-805852B26FC8}">
      <dgm:prSet/>
      <dgm:spPr/>
      <dgm:t>
        <a:bodyPr/>
        <a:lstStyle/>
        <a:p>
          <a:endParaRPr lang="zh-HK" altLang="en-US"/>
        </a:p>
      </dgm:t>
    </dgm:pt>
    <dgm:pt modelId="{5E75ECFB-FE3F-4702-8153-CB9FFE13A7D1}">
      <dgm:prSet phldrT="[Text]"/>
      <dgm:spPr/>
      <dgm:t>
        <a:bodyPr/>
        <a:lstStyle/>
        <a:p>
          <a:r>
            <a:rPr lang="en-US" altLang="zh-HK" dirty="0" smtClean="0"/>
            <a:t>Moral Hazard Effect</a:t>
          </a:r>
          <a:endParaRPr lang="zh-HK" altLang="en-US" dirty="0"/>
        </a:p>
      </dgm:t>
    </dgm:pt>
    <dgm:pt modelId="{C5DA8E10-B825-40A8-9229-8106129DF48C}" type="parTrans" cxnId="{9EDB18C0-86C9-4BFB-952B-D8AAC2F37E82}">
      <dgm:prSet/>
      <dgm:spPr/>
      <dgm:t>
        <a:bodyPr/>
        <a:lstStyle/>
        <a:p>
          <a:endParaRPr lang="zh-HK" altLang="en-US"/>
        </a:p>
      </dgm:t>
    </dgm:pt>
    <dgm:pt modelId="{55E82AF6-6C79-4069-B158-A4C82EE16512}" type="sibTrans" cxnId="{9EDB18C0-86C9-4BFB-952B-D8AAC2F37E82}">
      <dgm:prSet/>
      <dgm:spPr/>
      <dgm:t>
        <a:bodyPr/>
        <a:lstStyle/>
        <a:p>
          <a:endParaRPr lang="zh-HK" altLang="en-US"/>
        </a:p>
      </dgm:t>
    </dgm:pt>
    <dgm:pt modelId="{8894D523-8B7E-48E5-80AF-AC93F57DC056}">
      <dgm:prSet phldrT="[Text]"/>
      <dgm:spPr/>
      <dgm:t>
        <a:bodyPr/>
        <a:lstStyle/>
        <a:p>
          <a:r>
            <a:rPr lang="en-US" altLang="en-US" dirty="0" smtClean="0"/>
            <a:t>D&amp;O insurance undermines the disciplinary effect of shareholder litigation on directors and leads to opportunistic managerial behavior </a:t>
          </a:r>
        </a:p>
        <a:p>
          <a:r>
            <a:rPr lang="en-US" altLang="en-US" dirty="0" smtClean="0"/>
            <a:t>(Chalmers </a:t>
          </a:r>
          <a:r>
            <a:rPr lang="en-US" altLang="en-US" i="1" dirty="0" smtClean="0"/>
            <a:t>et al.</a:t>
          </a:r>
          <a:r>
            <a:rPr lang="en-US" altLang="en-US" dirty="0" smtClean="0"/>
            <a:t>, 2002; </a:t>
          </a:r>
          <a:r>
            <a:rPr lang="en-US" altLang="en-US" dirty="0" err="1" smtClean="0"/>
            <a:t>Barrese</a:t>
          </a:r>
          <a:r>
            <a:rPr lang="en-US" altLang="en-US" dirty="0" smtClean="0"/>
            <a:t> and </a:t>
          </a:r>
          <a:r>
            <a:rPr lang="en-US" altLang="en-US" dirty="0" err="1" smtClean="0"/>
            <a:t>Scordis</a:t>
          </a:r>
          <a:r>
            <a:rPr lang="en-US" altLang="en-US" dirty="0" smtClean="0"/>
            <a:t>, 2006; Lin </a:t>
          </a:r>
          <a:r>
            <a:rPr lang="en-US" altLang="en-US" i="1" dirty="0" smtClean="0"/>
            <a:t>et al.</a:t>
          </a:r>
          <a:r>
            <a:rPr lang="en-US" altLang="en-US" dirty="0" smtClean="0"/>
            <a:t>, 2011)</a:t>
          </a:r>
          <a:endParaRPr lang="zh-HK" altLang="en-US" dirty="0"/>
        </a:p>
      </dgm:t>
    </dgm:pt>
    <dgm:pt modelId="{63E6AE92-D94E-45D7-8FD0-21FA36AAF78A}" type="parTrans" cxnId="{51E69B56-1587-402A-9710-79FE5AFD8D1F}">
      <dgm:prSet/>
      <dgm:spPr/>
      <dgm:t>
        <a:bodyPr/>
        <a:lstStyle/>
        <a:p>
          <a:endParaRPr lang="zh-HK" altLang="en-US"/>
        </a:p>
      </dgm:t>
    </dgm:pt>
    <dgm:pt modelId="{7DC6DFA8-D5A0-42D4-A90A-9AA0535C7CE5}" type="sibTrans" cxnId="{51E69B56-1587-402A-9710-79FE5AFD8D1F}">
      <dgm:prSet/>
      <dgm:spPr/>
      <dgm:t>
        <a:bodyPr/>
        <a:lstStyle/>
        <a:p>
          <a:endParaRPr lang="zh-HK" altLang="en-US"/>
        </a:p>
      </dgm:t>
    </dgm:pt>
    <dgm:pt modelId="{8B89CC04-D45B-4E58-96A5-E3EA6A745E6A}" type="pres">
      <dgm:prSet presAssocID="{90A7F3F3-25B9-4B6A-B96C-93E9CFF56EF5}" presName="theList" presStyleCnt="0">
        <dgm:presLayoutVars>
          <dgm:dir/>
          <dgm:animLvl val="lvl"/>
          <dgm:resizeHandles val="exact"/>
        </dgm:presLayoutVars>
      </dgm:prSet>
      <dgm:spPr/>
      <dgm:t>
        <a:bodyPr/>
        <a:lstStyle/>
        <a:p>
          <a:endParaRPr lang="zh-HK" altLang="en-US"/>
        </a:p>
      </dgm:t>
    </dgm:pt>
    <dgm:pt modelId="{1A401CA3-18F6-4C3D-88D1-CEA70E479DA4}" type="pres">
      <dgm:prSet presAssocID="{C4D1285D-BF47-4038-B63A-9FA955E45D9B}" presName="compNode" presStyleCnt="0"/>
      <dgm:spPr/>
    </dgm:pt>
    <dgm:pt modelId="{6266CB11-8BBE-48E5-BF97-5C45E219524E}" type="pres">
      <dgm:prSet presAssocID="{C4D1285D-BF47-4038-B63A-9FA955E45D9B}" presName="aNode" presStyleLbl="bgShp" presStyleIdx="0" presStyleCnt="2"/>
      <dgm:spPr/>
      <dgm:t>
        <a:bodyPr/>
        <a:lstStyle/>
        <a:p>
          <a:endParaRPr lang="zh-HK" altLang="en-US"/>
        </a:p>
      </dgm:t>
    </dgm:pt>
    <dgm:pt modelId="{E42DD1EA-D4B9-461A-AD6B-A71DCE424903}" type="pres">
      <dgm:prSet presAssocID="{C4D1285D-BF47-4038-B63A-9FA955E45D9B}" presName="textNode" presStyleLbl="bgShp" presStyleIdx="0" presStyleCnt="2"/>
      <dgm:spPr/>
      <dgm:t>
        <a:bodyPr/>
        <a:lstStyle/>
        <a:p>
          <a:endParaRPr lang="zh-HK" altLang="en-US"/>
        </a:p>
      </dgm:t>
    </dgm:pt>
    <dgm:pt modelId="{542AB659-CA49-490A-AA49-C6B5943BE0C6}" type="pres">
      <dgm:prSet presAssocID="{C4D1285D-BF47-4038-B63A-9FA955E45D9B}" presName="compChildNode" presStyleCnt="0"/>
      <dgm:spPr/>
    </dgm:pt>
    <dgm:pt modelId="{D0BE2129-B4AB-4046-82BF-CFCC9CB7990E}" type="pres">
      <dgm:prSet presAssocID="{C4D1285D-BF47-4038-B63A-9FA955E45D9B}" presName="theInnerList" presStyleCnt="0"/>
      <dgm:spPr/>
    </dgm:pt>
    <dgm:pt modelId="{29399BC7-E88A-480C-A2AE-6CD91EF2A5CE}" type="pres">
      <dgm:prSet presAssocID="{72EF9214-67F8-4F7B-8928-017B23D3C58D}" presName="childNode" presStyleLbl="node1" presStyleIdx="0" presStyleCnt="3">
        <dgm:presLayoutVars>
          <dgm:bulletEnabled val="1"/>
        </dgm:presLayoutVars>
      </dgm:prSet>
      <dgm:spPr/>
      <dgm:t>
        <a:bodyPr/>
        <a:lstStyle/>
        <a:p>
          <a:endParaRPr lang="zh-HK" altLang="en-US"/>
        </a:p>
      </dgm:t>
    </dgm:pt>
    <dgm:pt modelId="{8EDA88BA-F413-480D-8D9D-5DF53080435D}" type="pres">
      <dgm:prSet presAssocID="{72EF9214-67F8-4F7B-8928-017B23D3C58D}" presName="aSpace2" presStyleCnt="0"/>
      <dgm:spPr/>
    </dgm:pt>
    <dgm:pt modelId="{70EA42B0-2FC1-4D4F-ACA5-40396EBC3638}" type="pres">
      <dgm:prSet presAssocID="{AB6932E4-E396-40E0-B6F1-48E9C5DFA3AB}" presName="childNode" presStyleLbl="node1" presStyleIdx="1" presStyleCnt="3">
        <dgm:presLayoutVars>
          <dgm:bulletEnabled val="1"/>
        </dgm:presLayoutVars>
      </dgm:prSet>
      <dgm:spPr/>
      <dgm:t>
        <a:bodyPr/>
        <a:lstStyle/>
        <a:p>
          <a:endParaRPr lang="zh-HK" altLang="en-US"/>
        </a:p>
      </dgm:t>
    </dgm:pt>
    <dgm:pt modelId="{5678ABEC-0905-4168-ABB6-FE1B5AD21AAA}" type="pres">
      <dgm:prSet presAssocID="{C4D1285D-BF47-4038-B63A-9FA955E45D9B}" presName="aSpace" presStyleCnt="0"/>
      <dgm:spPr/>
    </dgm:pt>
    <dgm:pt modelId="{1FA1EB3A-0AA1-47D3-AC61-44D4C2C13B66}" type="pres">
      <dgm:prSet presAssocID="{5E75ECFB-FE3F-4702-8153-CB9FFE13A7D1}" presName="compNode" presStyleCnt="0"/>
      <dgm:spPr/>
    </dgm:pt>
    <dgm:pt modelId="{3100198D-D6E7-4FBF-8BDC-F61F3A41E9DB}" type="pres">
      <dgm:prSet presAssocID="{5E75ECFB-FE3F-4702-8153-CB9FFE13A7D1}" presName="aNode" presStyleLbl="bgShp" presStyleIdx="1" presStyleCnt="2"/>
      <dgm:spPr/>
      <dgm:t>
        <a:bodyPr/>
        <a:lstStyle/>
        <a:p>
          <a:endParaRPr lang="zh-HK" altLang="en-US"/>
        </a:p>
      </dgm:t>
    </dgm:pt>
    <dgm:pt modelId="{44B8D1B8-8F42-4111-BDB2-46B04FA262F7}" type="pres">
      <dgm:prSet presAssocID="{5E75ECFB-FE3F-4702-8153-CB9FFE13A7D1}" presName="textNode" presStyleLbl="bgShp" presStyleIdx="1" presStyleCnt="2"/>
      <dgm:spPr/>
      <dgm:t>
        <a:bodyPr/>
        <a:lstStyle/>
        <a:p>
          <a:endParaRPr lang="zh-HK" altLang="en-US"/>
        </a:p>
      </dgm:t>
    </dgm:pt>
    <dgm:pt modelId="{64BDDEDE-D2EB-4C56-8D6C-78AEC20A4BE5}" type="pres">
      <dgm:prSet presAssocID="{5E75ECFB-FE3F-4702-8153-CB9FFE13A7D1}" presName="compChildNode" presStyleCnt="0"/>
      <dgm:spPr/>
    </dgm:pt>
    <dgm:pt modelId="{15AEC7D5-1720-4D6D-87CA-D94336AA27D6}" type="pres">
      <dgm:prSet presAssocID="{5E75ECFB-FE3F-4702-8153-CB9FFE13A7D1}" presName="theInnerList" presStyleCnt="0"/>
      <dgm:spPr/>
    </dgm:pt>
    <dgm:pt modelId="{5561D436-BB62-4B86-BE57-BD47DD0A93E3}" type="pres">
      <dgm:prSet presAssocID="{8894D523-8B7E-48E5-80AF-AC93F57DC056}" presName="childNode" presStyleLbl="node1" presStyleIdx="2" presStyleCnt="3">
        <dgm:presLayoutVars>
          <dgm:bulletEnabled val="1"/>
        </dgm:presLayoutVars>
      </dgm:prSet>
      <dgm:spPr/>
      <dgm:t>
        <a:bodyPr/>
        <a:lstStyle/>
        <a:p>
          <a:endParaRPr lang="zh-HK" altLang="en-US"/>
        </a:p>
      </dgm:t>
    </dgm:pt>
  </dgm:ptLst>
  <dgm:cxnLst>
    <dgm:cxn modelId="{04D6AFDA-2E02-466D-A66E-805852B26FC8}" srcId="{C4D1285D-BF47-4038-B63A-9FA955E45D9B}" destId="{AB6932E4-E396-40E0-B6F1-48E9C5DFA3AB}" srcOrd="1" destOrd="0" parTransId="{9054CC01-EC34-40A8-BFD2-D6BEDEAA6761}" sibTransId="{14884A6F-4D85-4712-BA2B-409AF4FC97F3}"/>
    <dgm:cxn modelId="{51E69B56-1587-402A-9710-79FE5AFD8D1F}" srcId="{5E75ECFB-FE3F-4702-8153-CB9FFE13A7D1}" destId="{8894D523-8B7E-48E5-80AF-AC93F57DC056}" srcOrd="0" destOrd="0" parTransId="{63E6AE92-D94E-45D7-8FD0-21FA36AAF78A}" sibTransId="{7DC6DFA8-D5A0-42D4-A90A-9AA0535C7CE5}"/>
    <dgm:cxn modelId="{5510BDE3-2317-4521-A7FD-41FBB18011B8}" srcId="{90A7F3F3-25B9-4B6A-B96C-93E9CFF56EF5}" destId="{C4D1285D-BF47-4038-B63A-9FA955E45D9B}" srcOrd="0" destOrd="0" parTransId="{428A3970-C3ED-4718-A08B-A1A03CA96D9E}" sibTransId="{4B7F44F5-E709-4F35-A42E-1ECABC62D024}"/>
    <dgm:cxn modelId="{9EDB18C0-86C9-4BFB-952B-D8AAC2F37E82}" srcId="{90A7F3F3-25B9-4B6A-B96C-93E9CFF56EF5}" destId="{5E75ECFB-FE3F-4702-8153-CB9FFE13A7D1}" srcOrd="1" destOrd="0" parTransId="{C5DA8E10-B825-40A8-9229-8106129DF48C}" sibTransId="{55E82AF6-6C79-4069-B158-A4C82EE16512}"/>
    <dgm:cxn modelId="{116824F4-B9C9-49A6-B75E-72636D986B94}" type="presOf" srcId="{AB6932E4-E396-40E0-B6F1-48E9C5DFA3AB}" destId="{70EA42B0-2FC1-4D4F-ACA5-40396EBC3638}" srcOrd="0" destOrd="0" presId="urn:microsoft.com/office/officeart/2005/8/layout/lProcess2"/>
    <dgm:cxn modelId="{BC7EB60C-E603-4C51-BDFC-4867209433CF}" srcId="{C4D1285D-BF47-4038-B63A-9FA955E45D9B}" destId="{72EF9214-67F8-4F7B-8928-017B23D3C58D}" srcOrd="0" destOrd="0" parTransId="{8276B4EC-7FB8-47E1-851F-EEB19933B34C}" sibTransId="{AE3070D5-2BE3-4715-B25F-80B387F9DB4E}"/>
    <dgm:cxn modelId="{3A2C3449-8DE0-4BA9-B797-F069E56C327B}" type="presOf" srcId="{C4D1285D-BF47-4038-B63A-9FA955E45D9B}" destId="{E42DD1EA-D4B9-461A-AD6B-A71DCE424903}" srcOrd="1" destOrd="0" presId="urn:microsoft.com/office/officeart/2005/8/layout/lProcess2"/>
    <dgm:cxn modelId="{D205647C-EB6A-4AFA-9034-78B7E3FAFCC2}" type="presOf" srcId="{90A7F3F3-25B9-4B6A-B96C-93E9CFF56EF5}" destId="{8B89CC04-D45B-4E58-96A5-E3EA6A745E6A}" srcOrd="0" destOrd="0" presId="urn:microsoft.com/office/officeart/2005/8/layout/lProcess2"/>
    <dgm:cxn modelId="{A115E5B9-0E35-4DED-AF23-F61FF87BA15C}" type="presOf" srcId="{72EF9214-67F8-4F7B-8928-017B23D3C58D}" destId="{29399BC7-E88A-480C-A2AE-6CD91EF2A5CE}" srcOrd="0" destOrd="0" presId="urn:microsoft.com/office/officeart/2005/8/layout/lProcess2"/>
    <dgm:cxn modelId="{4E88BFBE-182D-4EE1-8F2D-7F0A8972177C}" type="presOf" srcId="{5E75ECFB-FE3F-4702-8153-CB9FFE13A7D1}" destId="{3100198D-D6E7-4FBF-8BDC-F61F3A41E9DB}" srcOrd="0" destOrd="0" presId="urn:microsoft.com/office/officeart/2005/8/layout/lProcess2"/>
    <dgm:cxn modelId="{C861822A-0863-4816-A866-9259588353E2}" type="presOf" srcId="{8894D523-8B7E-48E5-80AF-AC93F57DC056}" destId="{5561D436-BB62-4B86-BE57-BD47DD0A93E3}" srcOrd="0" destOrd="0" presId="urn:microsoft.com/office/officeart/2005/8/layout/lProcess2"/>
    <dgm:cxn modelId="{D69F862E-2C7E-48A3-8D76-8F37D0FB0194}" type="presOf" srcId="{5E75ECFB-FE3F-4702-8153-CB9FFE13A7D1}" destId="{44B8D1B8-8F42-4111-BDB2-46B04FA262F7}" srcOrd="1" destOrd="0" presId="urn:microsoft.com/office/officeart/2005/8/layout/lProcess2"/>
    <dgm:cxn modelId="{E374FBAC-C438-47DF-8356-7E6C021C19A0}" type="presOf" srcId="{C4D1285D-BF47-4038-B63A-9FA955E45D9B}" destId="{6266CB11-8BBE-48E5-BF97-5C45E219524E}" srcOrd="0" destOrd="0" presId="urn:microsoft.com/office/officeart/2005/8/layout/lProcess2"/>
    <dgm:cxn modelId="{A5554368-A0E8-4011-82DC-99061E66B2C5}" type="presParOf" srcId="{8B89CC04-D45B-4E58-96A5-E3EA6A745E6A}" destId="{1A401CA3-18F6-4C3D-88D1-CEA70E479DA4}" srcOrd="0" destOrd="0" presId="urn:microsoft.com/office/officeart/2005/8/layout/lProcess2"/>
    <dgm:cxn modelId="{C4378B90-6A69-4C50-8C58-C9B0A0CB6FB3}" type="presParOf" srcId="{1A401CA3-18F6-4C3D-88D1-CEA70E479DA4}" destId="{6266CB11-8BBE-48E5-BF97-5C45E219524E}" srcOrd="0" destOrd="0" presId="urn:microsoft.com/office/officeart/2005/8/layout/lProcess2"/>
    <dgm:cxn modelId="{36F83DEF-1F7C-4692-8271-75581A413652}" type="presParOf" srcId="{1A401CA3-18F6-4C3D-88D1-CEA70E479DA4}" destId="{E42DD1EA-D4B9-461A-AD6B-A71DCE424903}" srcOrd="1" destOrd="0" presId="urn:microsoft.com/office/officeart/2005/8/layout/lProcess2"/>
    <dgm:cxn modelId="{F4F3FC89-E3CF-4BC8-9CF7-97DCB471466D}" type="presParOf" srcId="{1A401CA3-18F6-4C3D-88D1-CEA70E479DA4}" destId="{542AB659-CA49-490A-AA49-C6B5943BE0C6}" srcOrd="2" destOrd="0" presId="urn:microsoft.com/office/officeart/2005/8/layout/lProcess2"/>
    <dgm:cxn modelId="{B4F0B5F8-AD26-41C1-BEEC-5741C1EC735A}" type="presParOf" srcId="{542AB659-CA49-490A-AA49-C6B5943BE0C6}" destId="{D0BE2129-B4AB-4046-82BF-CFCC9CB7990E}" srcOrd="0" destOrd="0" presId="urn:microsoft.com/office/officeart/2005/8/layout/lProcess2"/>
    <dgm:cxn modelId="{65D811EA-39A3-47A7-9B71-1BBBB0B8B496}" type="presParOf" srcId="{D0BE2129-B4AB-4046-82BF-CFCC9CB7990E}" destId="{29399BC7-E88A-480C-A2AE-6CD91EF2A5CE}" srcOrd="0" destOrd="0" presId="urn:microsoft.com/office/officeart/2005/8/layout/lProcess2"/>
    <dgm:cxn modelId="{FA7FD1AE-A578-410F-9862-08BB4F689DF0}" type="presParOf" srcId="{D0BE2129-B4AB-4046-82BF-CFCC9CB7990E}" destId="{8EDA88BA-F413-480D-8D9D-5DF53080435D}" srcOrd="1" destOrd="0" presId="urn:microsoft.com/office/officeart/2005/8/layout/lProcess2"/>
    <dgm:cxn modelId="{8923DFE3-8C5B-47F7-BD51-47456D3CE9A9}" type="presParOf" srcId="{D0BE2129-B4AB-4046-82BF-CFCC9CB7990E}" destId="{70EA42B0-2FC1-4D4F-ACA5-40396EBC3638}" srcOrd="2" destOrd="0" presId="urn:microsoft.com/office/officeart/2005/8/layout/lProcess2"/>
    <dgm:cxn modelId="{45E87BA8-6D2F-4B8F-BE8A-3A7164700CBE}" type="presParOf" srcId="{8B89CC04-D45B-4E58-96A5-E3EA6A745E6A}" destId="{5678ABEC-0905-4168-ABB6-FE1B5AD21AAA}" srcOrd="1" destOrd="0" presId="urn:microsoft.com/office/officeart/2005/8/layout/lProcess2"/>
    <dgm:cxn modelId="{C7AB6198-6C4D-4012-A3DE-622FDD079890}" type="presParOf" srcId="{8B89CC04-D45B-4E58-96A5-E3EA6A745E6A}" destId="{1FA1EB3A-0AA1-47D3-AC61-44D4C2C13B66}" srcOrd="2" destOrd="0" presId="urn:microsoft.com/office/officeart/2005/8/layout/lProcess2"/>
    <dgm:cxn modelId="{C5855750-C57F-443C-AE45-E56AADD94A4F}" type="presParOf" srcId="{1FA1EB3A-0AA1-47D3-AC61-44D4C2C13B66}" destId="{3100198D-D6E7-4FBF-8BDC-F61F3A41E9DB}" srcOrd="0" destOrd="0" presId="urn:microsoft.com/office/officeart/2005/8/layout/lProcess2"/>
    <dgm:cxn modelId="{096CDFC3-39A1-49FB-A9A6-EE5E4A4B87B1}" type="presParOf" srcId="{1FA1EB3A-0AA1-47D3-AC61-44D4C2C13B66}" destId="{44B8D1B8-8F42-4111-BDB2-46B04FA262F7}" srcOrd="1" destOrd="0" presId="urn:microsoft.com/office/officeart/2005/8/layout/lProcess2"/>
    <dgm:cxn modelId="{9CAC8865-6DF1-44D9-B9E7-2A3768E2969A}" type="presParOf" srcId="{1FA1EB3A-0AA1-47D3-AC61-44D4C2C13B66}" destId="{64BDDEDE-D2EB-4C56-8D6C-78AEC20A4BE5}" srcOrd="2" destOrd="0" presId="urn:microsoft.com/office/officeart/2005/8/layout/lProcess2"/>
    <dgm:cxn modelId="{07477B00-F7A2-4992-9D02-622723E27A06}" type="presParOf" srcId="{64BDDEDE-D2EB-4C56-8D6C-78AEC20A4BE5}" destId="{15AEC7D5-1720-4D6D-87CA-D94336AA27D6}" srcOrd="0" destOrd="0" presId="urn:microsoft.com/office/officeart/2005/8/layout/lProcess2"/>
    <dgm:cxn modelId="{F6C11791-9B46-453F-9794-AD784209B2F2}" type="presParOf" srcId="{15AEC7D5-1720-4D6D-87CA-D94336AA27D6}" destId="{5561D436-BB62-4B86-BE57-BD47DD0A93E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E12CA-A6E5-4BF4-AE30-87CB280C4BD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4169288A-981E-4AFF-A303-43076011E85B}">
      <dgm:prSet phldrT="[Text]" custT="1"/>
      <dgm:spPr/>
      <dgm:t>
        <a:bodyPr/>
        <a:lstStyle/>
        <a:p>
          <a:r>
            <a:rPr lang="en-US" altLang="zh-TW" sz="1200"/>
            <a:t>Firm Value</a:t>
          </a:r>
          <a:endParaRPr lang="zh-TW" altLang="en-US" sz="1200"/>
        </a:p>
      </dgm:t>
    </dgm:pt>
    <dgm:pt modelId="{C0A4CD36-8AC5-472D-A57E-DC380F2D853F}" type="parTrans" cxnId="{30338BB4-55A5-4345-B894-6D44BBFC9954}">
      <dgm:prSet/>
      <dgm:spPr/>
      <dgm:t>
        <a:bodyPr/>
        <a:lstStyle/>
        <a:p>
          <a:endParaRPr lang="zh-TW" altLang="en-US"/>
        </a:p>
      </dgm:t>
    </dgm:pt>
    <dgm:pt modelId="{8AAAAA3B-AF46-4502-A063-F79BC0089168}" type="sibTrans" cxnId="{30338BB4-55A5-4345-B894-6D44BBFC9954}">
      <dgm:prSet/>
      <dgm:spPr/>
      <dgm:t>
        <a:bodyPr/>
        <a:lstStyle/>
        <a:p>
          <a:endParaRPr lang="zh-TW" altLang="en-US"/>
        </a:p>
      </dgm:t>
    </dgm:pt>
    <dgm:pt modelId="{6D335120-5E18-4E3B-90CD-36E5128DCF97}">
      <dgm:prSet phldrT="[Text]" custT="1"/>
      <dgm:spPr/>
      <dgm:t>
        <a:bodyPr/>
        <a:lstStyle/>
        <a:p>
          <a:r>
            <a:rPr lang="en-US" altLang="zh-TW" sz="1200"/>
            <a:t>Moral Hazard Effect</a:t>
          </a:r>
          <a:endParaRPr lang="zh-TW" altLang="en-US" sz="1200"/>
        </a:p>
      </dgm:t>
    </dgm:pt>
    <dgm:pt modelId="{9F4DBE2D-A38A-4BFB-B7E8-309F00259999}" type="parTrans" cxnId="{E0EC6814-0FC8-4B0A-9E83-0444E66DB2A7}">
      <dgm:prSet/>
      <dgm:spPr/>
      <dgm:t>
        <a:bodyPr/>
        <a:lstStyle/>
        <a:p>
          <a:endParaRPr lang="zh-TW" altLang="en-US"/>
        </a:p>
      </dgm:t>
    </dgm:pt>
    <dgm:pt modelId="{ED294D36-ECD3-4490-8396-0095CE46D425}" type="sibTrans" cxnId="{E0EC6814-0FC8-4B0A-9E83-0444E66DB2A7}">
      <dgm:prSet/>
      <dgm:spPr/>
      <dgm:t>
        <a:bodyPr/>
        <a:lstStyle/>
        <a:p>
          <a:endParaRPr lang="zh-TW" altLang="en-US"/>
        </a:p>
      </dgm:t>
    </dgm:pt>
    <dgm:pt modelId="{CD5EB9C2-CD08-427C-93D3-5D2801FDA924}">
      <dgm:prSet phldrT="[Text]" custT="1"/>
      <dgm:spPr/>
      <dgm:t>
        <a:bodyPr/>
        <a:lstStyle/>
        <a:p>
          <a:r>
            <a:rPr lang="en-US" altLang="zh-TW" sz="1200"/>
            <a:t>Information Cost</a:t>
          </a:r>
          <a:endParaRPr lang="zh-TW" altLang="en-US" sz="1200"/>
        </a:p>
      </dgm:t>
    </dgm:pt>
    <dgm:pt modelId="{10015E1E-A73E-4AE8-9E0C-7FAA10A0090C}" type="parTrans" cxnId="{FF0AB325-4DAA-4277-A044-C8A870F36F47}">
      <dgm:prSet/>
      <dgm:spPr/>
      <dgm:t>
        <a:bodyPr/>
        <a:lstStyle/>
        <a:p>
          <a:endParaRPr lang="zh-TW" altLang="en-US"/>
        </a:p>
      </dgm:t>
    </dgm:pt>
    <dgm:pt modelId="{C4CA23DF-D6FE-45ED-B01C-BA9CC6A461BA}" type="sibTrans" cxnId="{FF0AB325-4DAA-4277-A044-C8A870F36F47}">
      <dgm:prSet/>
      <dgm:spPr/>
      <dgm:t>
        <a:bodyPr/>
        <a:lstStyle/>
        <a:p>
          <a:endParaRPr lang="zh-TW" altLang="en-US"/>
        </a:p>
      </dgm:t>
    </dgm:pt>
    <dgm:pt modelId="{256464B2-ED17-40F4-B747-070A5CC4D87C}">
      <dgm:prSet phldrT="[Text]" custT="1"/>
      <dgm:spPr/>
      <dgm:t>
        <a:bodyPr/>
        <a:lstStyle/>
        <a:p>
          <a:r>
            <a:rPr lang="en-US" altLang="zh-TW" sz="1200"/>
            <a:t>Monitoring Effect</a:t>
          </a:r>
          <a:endParaRPr lang="zh-TW" altLang="en-US" sz="1200"/>
        </a:p>
      </dgm:t>
    </dgm:pt>
    <dgm:pt modelId="{BF762AD7-4535-4142-A7E5-DBEBEF5FA1A1}" type="parTrans" cxnId="{CFCE5849-DDC6-42BF-819C-6191CAA3A691}">
      <dgm:prSet/>
      <dgm:spPr/>
      <dgm:t>
        <a:bodyPr/>
        <a:lstStyle/>
        <a:p>
          <a:endParaRPr lang="zh-TW" altLang="en-US"/>
        </a:p>
      </dgm:t>
    </dgm:pt>
    <dgm:pt modelId="{A696A868-0627-4EC1-8E08-7B69C889388C}" type="sibTrans" cxnId="{CFCE5849-DDC6-42BF-819C-6191CAA3A691}">
      <dgm:prSet/>
      <dgm:spPr/>
      <dgm:t>
        <a:bodyPr/>
        <a:lstStyle/>
        <a:p>
          <a:endParaRPr lang="zh-TW" altLang="en-US"/>
        </a:p>
      </dgm:t>
    </dgm:pt>
    <dgm:pt modelId="{64D6A583-6E6B-4762-8FAC-694EBFB9B8FB}">
      <dgm:prSet phldrT="[Text]" custT="1"/>
      <dgm:spPr/>
      <dgm:t>
        <a:bodyPr/>
        <a:lstStyle/>
        <a:p>
          <a:r>
            <a:rPr lang="en-US" altLang="zh-TW" sz="1200" dirty="0"/>
            <a:t>Compensation Linked to Firm Value</a:t>
          </a:r>
          <a:endParaRPr lang="zh-TW" altLang="en-US" sz="1200" dirty="0"/>
        </a:p>
      </dgm:t>
    </dgm:pt>
    <dgm:pt modelId="{174623DE-DFFA-4652-BB87-BF59AE9B0632}" type="parTrans" cxnId="{54F86540-5605-4BCC-BFF6-A5E8BB23002E}">
      <dgm:prSet/>
      <dgm:spPr/>
      <dgm:t>
        <a:bodyPr/>
        <a:lstStyle/>
        <a:p>
          <a:endParaRPr lang="zh-TW" altLang="en-US"/>
        </a:p>
      </dgm:t>
    </dgm:pt>
    <dgm:pt modelId="{EC3E949F-11AA-49D3-9171-0478BE8D1D50}" type="sibTrans" cxnId="{54F86540-5605-4BCC-BFF6-A5E8BB23002E}">
      <dgm:prSet/>
      <dgm:spPr/>
      <dgm:t>
        <a:bodyPr/>
        <a:lstStyle/>
        <a:p>
          <a:endParaRPr lang="zh-TW" altLang="en-US"/>
        </a:p>
      </dgm:t>
    </dgm:pt>
    <dgm:pt modelId="{76805B13-D6A9-4ECB-9706-5AEEF0A5AD1E}">
      <dgm:prSet phldrT="[Text]" custT="1"/>
      <dgm:spPr/>
      <dgm:t>
        <a:bodyPr/>
        <a:lstStyle/>
        <a:p>
          <a:r>
            <a:rPr lang="en-US" altLang="zh-TW" sz="1200"/>
            <a:t>Director Reputation </a:t>
          </a:r>
          <a:endParaRPr lang="zh-TW" altLang="en-US" sz="1200"/>
        </a:p>
      </dgm:t>
    </dgm:pt>
    <dgm:pt modelId="{2BD2246B-2DCA-47CF-A16C-400EAC70804A}" type="parTrans" cxnId="{0CE9E39B-204A-45A8-9A87-9BC8DA346145}">
      <dgm:prSet/>
      <dgm:spPr/>
      <dgm:t>
        <a:bodyPr/>
        <a:lstStyle/>
        <a:p>
          <a:endParaRPr lang="zh-TW" altLang="en-US"/>
        </a:p>
      </dgm:t>
    </dgm:pt>
    <dgm:pt modelId="{2C58BC29-4957-4C4C-8832-EE3C715149B5}" type="sibTrans" cxnId="{0CE9E39B-204A-45A8-9A87-9BC8DA346145}">
      <dgm:prSet/>
      <dgm:spPr/>
      <dgm:t>
        <a:bodyPr/>
        <a:lstStyle/>
        <a:p>
          <a:endParaRPr lang="zh-TW" altLang="en-US"/>
        </a:p>
      </dgm:t>
    </dgm:pt>
    <dgm:pt modelId="{31BCE534-DE3C-4B5F-9D76-7C3E59979EA5}" type="pres">
      <dgm:prSet presAssocID="{91FE12CA-A6E5-4BF4-AE30-87CB280C4BD8}" presName="cycle" presStyleCnt="0">
        <dgm:presLayoutVars>
          <dgm:chMax val="1"/>
          <dgm:dir/>
          <dgm:animLvl val="ctr"/>
          <dgm:resizeHandles val="exact"/>
        </dgm:presLayoutVars>
      </dgm:prSet>
      <dgm:spPr/>
      <dgm:t>
        <a:bodyPr/>
        <a:lstStyle/>
        <a:p>
          <a:endParaRPr lang="zh-TW" altLang="en-US"/>
        </a:p>
      </dgm:t>
    </dgm:pt>
    <dgm:pt modelId="{BAE42F7A-09EB-4D98-A741-1B9BFF83D301}" type="pres">
      <dgm:prSet presAssocID="{4169288A-981E-4AFF-A303-43076011E85B}" presName="centerShape" presStyleLbl="node0" presStyleIdx="0" presStyleCnt="1" custScaleX="69419" custScaleY="66258" custLinFactNeighborX="9955" custLinFactNeighborY="-24441"/>
      <dgm:spPr/>
      <dgm:t>
        <a:bodyPr/>
        <a:lstStyle/>
        <a:p>
          <a:endParaRPr lang="zh-TW" altLang="en-US"/>
        </a:p>
      </dgm:t>
    </dgm:pt>
    <dgm:pt modelId="{75E1FE43-827F-4C1E-A1FE-E09C3D3B97A5}" type="pres">
      <dgm:prSet presAssocID="{9F4DBE2D-A38A-4BFB-B7E8-309F00259999}" presName="parTrans" presStyleLbl="bgSibTrans2D1" presStyleIdx="0" presStyleCnt="5" custAng="21587813" custScaleX="109229"/>
      <dgm:spPr/>
      <dgm:t>
        <a:bodyPr/>
        <a:lstStyle/>
        <a:p>
          <a:endParaRPr lang="zh-TW" altLang="en-US"/>
        </a:p>
      </dgm:t>
    </dgm:pt>
    <dgm:pt modelId="{22CD588C-FFF8-40ED-9793-94BDA9C3AFF7}" type="pres">
      <dgm:prSet presAssocID="{6D335120-5E18-4E3B-90CD-36E5128DCF97}" presName="node" presStyleLbl="node1" presStyleIdx="0" presStyleCnt="5" custScaleY="63744" custRadScaleRad="79260" custRadScaleInc="106515">
        <dgm:presLayoutVars>
          <dgm:bulletEnabled val="1"/>
        </dgm:presLayoutVars>
      </dgm:prSet>
      <dgm:spPr/>
      <dgm:t>
        <a:bodyPr/>
        <a:lstStyle/>
        <a:p>
          <a:endParaRPr lang="zh-TW" altLang="en-US"/>
        </a:p>
      </dgm:t>
    </dgm:pt>
    <dgm:pt modelId="{C3A75FCF-B849-45BD-BACC-9621A01581A3}" type="pres">
      <dgm:prSet presAssocID="{10015E1E-A73E-4AE8-9E0C-7FAA10A0090C}" presName="parTrans" presStyleLbl="bgSibTrans2D1" presStyleIdx="1" presStyleCnt="5" custAng="18645800" custScaleX="39853" custScaleY="104239" custLinFactNeighborX="-39796" custLinFactNeighborY="-38108"/>
      <dgm:spPr/>
      <dgm:t>
        <a:bodyPr/>
        <a:lstStyle/>
        <a:p>
          <a:endParaRPr lang="zh-TW" altLang="en-US"/>
        </a:p>
      </dgm:t>
    </dgm:pt>
    <dgm:pt modelId="{7CB621AA-ACFC-4A70-AFA8-6D2FDC49FFA5}" type="pres">
      <dgm:prSet presAssocID="{CD5EB9C2-CD08-427C-93D3-5D2801FDA924}" presName="node" presStyleLbl="node1" presStyleIdx="1" presStyleCnt="5" custScaleY="55410" custRadScaleRad="62445" custRadScaleInc="-175381">
        <dgm:presLayoutVars>
          <dgm:bulletEnabled val="1"/>
        </dgm:presLayoutVars>
      </dgm:prSet>
      <dgm:spPr/>
      <dgm:t>
        <a:bodyPr/>
        <a:lstStyle/>
        <a:p>
          <a:endParaRPr lang="zh-TW" altLang="en-US"/>
        </a:p>
      </dgm:t>
    </dgm:pt>
    <dgm:pt modelId="{45FFD451-33C9-497E-ADDF-D672B9C77E0A}" type="pres">
      <dgm:prSet presAssocID="{174623DE-DFFA-4652-BB87-BF59AE9B0632}" presName="parTrans" presStyleLbl="bgSibTrans2D1" presStyleIdx="2" presStyleCnt="5" custAng="3864463" custScaleX="21654" custLinFactNeighborX="-38155" custLinFactNeighborY="31162"/>
      <dgm:spPr/>
      <dgm:t>
        <a:bodyPr/>
        <a:lstStyle/>
        <a:p>
          <a:endParaRPr lang="zh-TW" altLang="en-US"/>
        </a:p>
      </dgm:t>
    </dgm:pt>
    <dgm:pt modelId="{F5BBE5E4-A41D-4461-A0AF-17E594CF2C3D}" type="pres">
      <dgm:prSet presAssocID="{64D6A583-6E6B-4762-8FAC-694EBFB9B8FB}" presName="node" presStyleLbl="node1" presStyleIdx="2" presStyleCnt="5" custScaleY="57939" custRadScaleRad="145996" custRadScaleInc="-120149">
        <dgm:presLayoutVars>
          <dgm:bulletEnabled val="1"/>
        </dgm:presLayoutVars>
      </dgm:prSet>
      <dgm:spPr/>
      <dgm:t>
        <a:bodyPr/>
        <a:lstStyle/>
        <a:p>
          <a:endParaRPr lang="zh-TW" altLang="en-US"/>
        </a:p>
      </dgm:t>
    </dgm:pt>
    <dgm:pt modelId="{AE008B8B-0704-46AC-B89D-CCC814852721}" type="pres">
      <dgm:prSet presAssocID="{2BD2246B-2DCA-47CF-A16C-400EAC70804A}" presName="parTrans" presStyleLbl="bgSibTrans2D1" presStyleIdx="3" presStyleCnt="5" custAng="2464698" custScaleX="45968" custLinFactNeighborX="-37622" custLinFactNeighborY="45705"/>
      <dgm:spPr/>
      <dgm:t>
        <a:bodyPr/>
        <a:lstStyle/>
        <a:p>
          <a:endParaRPr lang="zh-TW" altLang="en-US"/>
        </a:p>
      </dgm:t>
    </dgm:pt>
    <dgm:pt modelId="{DDB41C3F-EB9C-4681-A630-7AB3E0F8BDA3}" type="pres">
      <dgm:prSet presAssocID="{76805B13-D6A9-4ECB-9706-5AEEF0A5AD1E}" presName="node" presStyleLbl="node1" presStyleIdx="3" presStyleCnt="5" custScaleX="89783" custScaleY="56529" custRadScaleRad="110336" custRadScaleInc="-168868">
        <dgm:presLayoutVars>
          <dgm:bulletEnabled val="1"/>
        </dgm:presLayoutVars>
      </dgm:prSet>
      <dgm:spPr/>
      <dgm:t>
        <a:bodyPr/>
        <a:lstStyle/>
        <a:p>
          <a:endParaRPr lang="zh-TW" altLang="en-US"/>
        </a:p>
      </dgm:t>
    </dgm:pt>
    <dgm:pt modelId="{EBA9B5C0-CA80-4B2F-9242-DE2A6C2F9468}" type="pres">
      <dgm:prSet presAssocID="{BF762AD7-4535-4142-A7E5-DBEBEF5FA1A1}" presName="parTrans" presStyleLbl="bgSibTrans2D1" presStyleIdx="4" presStyleCnt="5" custAng="76009" custScaleX="111618"/>
      <dgm:spPr/>
      <dgm:t>
        <a:bodyPr/>
        <a:lstStyle/>
        <a:p>
          <a:endParaRPr lang="zh-TW" altLang="en-US"/>
        </a:p>
      </dgm:t>
    </dgm:pt>
    <dgm:pt modelId="{45B2B2C5-AD9C-4D0A-A649-120D03305161}" type="pres">
      <dgm:prSet presAssocID="{256464B2-ED17-40F4-B747-070A5CC4D87C}" presName="node" presStyleLbl="node1" presStyleIdx="4" presStyleCnt="5" custScaleX="102513" custScaleY="58456" custRadScaleRad="112134" custRadScaleInc="-74596">
        <dgm:presLayoutVars>
          <dgm:bulletEnabled val="1"/>
        </dgm:presLayoutVars>
      </dgm:prSet>
      <dgm:spPr/>
      <dgm:t>
        <a:bodyPr/>
        <a:lstStyle/>
        <a:p>
          <a:endParaRPr lang="zh-TW" altLang="en-US"/>
        </a:p>
      </dgm:t>
    </dgm:pt>
  </dgm:ptLst>
  <dgm:cxnLst>
    <dgm:cxn modelId="{C03C76F3-3274-4B7B-98E6-999432389BDC}" type="presOf" srcId="{174623DE-DFFA-4652-BB87-BF59AE9B0632}" destId="{45FFD451-33C9-497E-ADDF-D672B9C77E0A}" srcOrd="0" destOrd="0" presId="urn:microsoft.com/office/officeart/2005/8/layout/radial4"/>
    <dgm:cxn modelId="{FF0AB325-4DAA-4277-A044-C8A870F36F47}" srcId="{4169288A-981E-4AFF-A303-43076011E85B}" destId="{CD5EB9C2-CD08-427C-93D3-5D2801FDA924}" srcOrd="1" destOrd="0" parTransId="{10015E1E-A73E-4AE8-9E0C-7FAA10A0090C}" sibTransId="{C4CA23DF-D6FE-45ED-B01C-BA9CC6A461BA}"/>
    <dgm:cxn modelId="{61075C75-6E9F-4A12-8F05-4D057D177AFD}" type="presOf" srcId="{76805B13-D6A9-4ECB-9706-5AEEF0A5AD1E}" destId="{DDB41C3F-EB9C-4681-A630-7AB3E0F8BDA3}" srcOrd="0" destOrd="0" presId="urn:microsoft.com/office/officeart/2005/8/layout/radial4"/>
    <dgm:cxn modelId="{D5CA23F1-ECB0-4EE2-9BBE-008E8DCF10BD}" type="presOf" srcId="{4169288A-981E-4AFF-A303-43076011E85B}" destId="{BAE42F7A-09EB-4D98-A741-1B9BFF83D301}" srcOrd="0" destOrd="0" presId="urn:microsoft.com/office/officeart/2005/8/layout/radial4"/>
    <dgm:cxn modelId="{9A862C12-FCC6-4C3C-8561-1D3694406BC5}" type="presOf" srcId="{9F4DBE2D-A38A-4BFB-B7E8-309F00259999}" destId="{75E1FE43-827F-4C1E-A1FE-E09C3D3B97A5}" srcOrd="0" destOrd="0" presId="urn:microsoft.com/office/officeart/2005/8/layout/radial4"/>
    <dgm:cxn modelId="{54F86540-5605-4BCC-BFF6-A5E8BB23002E}" srcId="{4169288A-981E-4AFF-A303-43076011E85B}" destId="{64D6A583-6E6B-4762-8FAC-694EBFB9B8FB}" srcOrd="2" destOrd="0" parTransId="{174623DE-DFFA-4652-BB87-BF59AE9B0632}" sibTransId="{EC3E949F-11AA-49D3-9171-0478BE8D1D50}"/>
    <dgm:cxn modelId="{F3E76BD4-C398-487B-98AE-6C8F241CBCCF}" type="presOf" srcId="{91FE12CA-A6E5-4BF4-AE30-87CB280C4BD8}" destId="{31BCE534-DE3C-4B5F-9D76-7C3E59979EA5}" srcOrd="0" destOrd="0" presId="urn:microsoft.com/office/officeart/2005/8/layout/radial4"/>
    <dgm:cxn modelId="{CFCE5849-DDC6-42BF-819C-6191CAA3A691}" srcId="{4169288A-981E-4AFF-A303-43076011E85B}" destId="{256464B2-ED17-40F4-B747-070A5CC4D87C}" srcOrd="4" destOrd="0" parTransId="{BF762AD7-4535-4142-A7E5-DBEBEF5FA1A1}" sibTransId="{A696A868-0627-4EC1-8E08-7B69C889388C}"/>
    <dgm:cxn modelId="{DF2DF4D9-0542-4EAC-8076-3658E112E712}" type="presOf" srcId="{2BD2246B-2DCA-47CF-A16C-400EAC70804A}" destId="{AE008B8B-0704-46AC-B89D-CCC814852721}" srcOrd="0" destOrd="0" presId="urn:microsoft.com/office/officeart/2005/8/layout/radial4"/>
    <dgm:cxn modelId="{BED915C3-6FEA-4D0B-9551-7009803B89F0}" type="presOf" srcId="{256464B2-ED17-40F4-B747-070A5CC4D87C}" destId="{45B2B2C5-AD9C-4D0A-A649-120D03305161}" srcOrd="0" destOrd="0" presId="urn:microsoft.com/office/officeart/2005/8/layout/radial4"/>
    <dgm:cxn modelId="{3E226DA7-3ABB-4D40-BCBA-1D5BD469816E}" type="presOf" srcId="{64D6A583-6E6B-4762-8FAC-694EBFB9B8FB}" destId="{F5BBE5E4-A41D-4461-A0AF-17E594CF2C3D}" srcOrd="0" destOrd="0" presId="urn:microsoft.com/office/officeart/2005/8/layout/radial4"/>
    <dgm:cxn modelId="{CECE9212-3725-4FCA-AC56-AEF98CF7C3CE}" type="presOf" srcId="{6D335120-5E18-4E3B-90CD-36E5128DCF97}" destId="{22CD588C-FFF8-40ED-9793-94BDA9C3AFF7}" srcOrd="0" destOrd="0" presId="urn:microsoft.com/office/officeart/2005/8/layout/radial4"/>
    <dgm:cxn modelId="{0CE9E39B-204A-45A8-9A87-9BC8DA346145}" srcId="{4169288A-981E-4AFF-A303-43076011E85B}" destId="{76805B13-D6A9-4ECB-9706-5AEEF0A5AD1E}" srcOrd="3" destOrd="0" parTransId="{2BD2246B-2DCA-47CF-A16C-400EAC70804A}" sibTransId="{2C58BC29-4957-4C4C-8832-EE3C715149B5}"/>
    <dgm:cxn modelId="{30338BB4-55A5-4345-B894-6D44BBFC9954}" srcId="{91FE12CA-A6E5-4BF4-AE30-87CB280C4BD8}" destId="{4169288A-981E-4AFF-A303-43076011E85B}" srcOrd="0" destOrd="0" parTransId="{C0A4CD36-8AC5-472D-A57E-DC380F2D853F}" sibTransId="{8AAAAA3B-AF46-4502-A063-F79BC0089168}"/>
    <dgm:cxn modelId="{8ECCD7AB-72D2-4416-81CA-8A3ED6FA7DD0}" type="presOf" srcId="{10015E1E-A73E-4AE8-9E0C-7FAA10A0090C}" destId="{C3A75FCF-B849-45BD-BACC-9621A01581A3}" srcOrd="0" destOrd="0" presId="urn:microsoft.com/office/officeart/2005/8/layout/radial4"/>
    <dgm:cxn modelId="{9BBF48DA-5026-4BBD-811F-DE14C965011A}" type="presOf" srcId="{BF762AD7-4535-4142-A7E5-DBEBEF5FA1A1}" destId="{EBA9B5C0-CA80-4B2F-9242-DE2A6C2F9468}" srcOrd="0" destOrd="0" presId="urn:microsoft.com/office/officeart/2005/8/layout/radial4"/>
    <dgm:cxn modelId="{F89172CC-391F-4DEA-9C3E-05E59471540F}" type="presOf" srcId="{CD5EB9C2-CD08-427C-93D3-5D2801FDA924}" destId="{7CB621AA-ACFC-4A70-AFA8-6D2FDC49FFA5}" srcOrd="0" destOrd="0" presId="urn:microsoft.com/office/officeart/2005/8/layout/radial4"/>
    <dgm:cxn modelId="{E0EC6814-0FC8-4B0A-9E83-0444E66DB2A7}" srcId="{4169288A-981E-4AFF-A303-43076011E85B}" destId="{6D335120-5E18-4E3B-90CD-36E5128DCF97}" srcOrd="0" destOrd="0" parTransId="{9F4DBE2D-A38A-4BFB-B7E8-309F00259999}" sibTransId="{ED294D36-ECD3-4490-8396-0095CE46D425}"/>
    <dgm:cxn modelId="{0743F7A6-15BC-4FAA-9208-58DF3B6FD768}" type="presParOf" srcId="{31BCE534-DE3C-4B5F-9D76-7C3E59979EA5}" destId="{BAE42F7A-09EB-4D98-A741-1B9BFF83D301}" srcOrd="0" destOrd="0" presId="urn:microsoft.com/office/officeart/2005/8/layout/radial4"/>
    <dgm:cxn modelId="{EC9430FB-74CC-4DB9-A335-3630601FA164}" type="presParOf" srcId="{31BCE534-DE3C-4B5F-9D76-7C3E59979EA5}" destId="{75E1FE43-827F-4C1E-A1FE-E09C3D3B97A5}" srcOrd="1" destOrd="0" presId="urn:microsoft.com/office/officeart/2005/8/layout/radial4"/>
    <dgm:cxn modelId="{DD86A2F4-EE92-41E4-9349-918542B9A149}" type="presParOf" srcId="{31BCE534-DE3C-4B5F-9D76-7C3E59979EA5}" destId="{22CD588C-FFF8-40ED-9793-94BDA9C3AFF7}" srcOrd="2" destOrd="0" presId="urn:microsoft.com/office/officeart/2005/8/layout/radial4"/>
    <dgm:cxn modelId="{E1A5E427-0E65-41A0-9417-55038B8A6ED4}" type="presParOf" srcId="{31BCE534-DE3C-4B5F-9D76-7C3E59979EA5}" destId="{C3A75FCF-B849-45BD-BACC-9621A01581A3}" srcOrd="3" destOrd="0" presId="urn:microsoft.com/office/officeart/2005/8/layout/radial4"/>
    <dgm:cxn modelId="{9C988BDD-3653-47A3-8958-7EC0C12F53BD}" type="presParOf" srcId="{31BCE534-DE3C-4B5F-9D76-7C3E59979EA5}" destId="{7CB621AA-ACFC-4A70-AFA8-6D2FDC49FFA5}" srcOrd="4" destOrd="0" presId="urn:microsoft.com/office/officeart/2005/8/layout/radial4"/>
    <dgm:cxn modelId="{882C7E86-9050-4B5B-AA3C-0BC73CF06823}" type="presParOf" srcId="{31BCE534-DE3C-4B5F-9D76-7C3E59979EA5}" destId="{45FFD451-33C9-497E-ADDF-D672B9C77E0A}" srcOrd="5" destOrd="0" presId="urn:microsoft.com/office/officeart/2005/8/layout/radial4"/>
    <dgm:cxn modelId="{9FDC947B-7EC6-4DFA-9F78-923C2C528282}" type="presParOf" srcId="{31BCE534-DE3C-4B5F-9D76-7C3E59979EA5}" destId="{F5BBE5E4-A41D-4461-A0AF-17E594CF2C3D}" srcOrd="6" destOrd="0" presId="urn:microsoft.com/office/officeart/2005/8/layout/radial4"/>
    <dgm:cxn modelId="{E424D08E-9880-4AC1-84B5-766D2AD1926E}" type="presParOf" srcId="{31BCE534-DE3C-4B5F-9D76-7C3E59979EA5}" destId="{AE008B8B-0704-46AC-B89D-CCC814852721}" srcOrd="7" destOrd="0" presId="urn:microsoft.com/office/officeart/2005/8/layout/radial4"/>
    <dgm:cxn modelId="{F8094F7D-0EC0-4B06-BF85-B97D73DA8D4D}" type="presParOf" srcId="{31BCE534-DE3C-4B5F-9D76-7C3E59979EA5}" destId="{DDB41C3F-EB9C-4681-A630-7AB3E0F8BDA3}" srcOrd="8" destOrd="0" presId="urn:microsoft.com/office/officeart/2005/8/layout/radial4"/>
    <dgm:cxn modelId="{15513C94-8713-409B-8133-EB34C49E51CB}" type="presParOf" srcId="{31BCE534-DE3C-4B5F-9D76-7C3E59979EA5}" destId="{EBA9B5C0-CA80-4B2F-9242-DE2A6C2F9468}" srcOrd="9" destOrd="0" presId="urn:microsoft.com/office/officeart/2005/8/layout/radial4"/>
    <dgm:cxn modelId="{A42F8943-AC75-4740-89D5-CBD915EAF937}" type="presParOf" srcId="{31BCE534-DE3C-4B5F-9D76-7C3E59979EA5}" destId="{45B2B2C5-AD9C-4D0A-A649-120D03305161}"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8C798-AF8E-48FF-83A6-60FBD8CD5E9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HK" altLang="en-US"/>
        </a:p>
      </dgm:t>
    </dgm:pt>
    <dgm:pt modelId="{8DC26CB9-F5A9-40BF-AB20-CE48066E4625}">
      <dgm:prSet phldrT="[Text]" custT="1"/>
      <dgm:spPr/>
      <dgm:t>
        <a:bodyPr/>
        <a:lstStyle/>
        <a:p>
          <a:r>
            <a:rPr lang="en-US" altLang="zh-HK" sz="1500" dirty="0" smtClean="0"/>
            <a:t>Firms on the S&amp;P/TSX Composite Index from 2010 to 2014 </a:t>
          </a:r>
          <a:endParaRPr lang="zh-HK" altLang="en-US" sz="1500" dirty="0"/>
        </a:p>
      </dgm:t>
    </dgm:pt>
    <dgm:pt modelId="{19BCBC14-16A6-4D61-AB91-6308B64EE8F0}" type="parTrans" cxnId="{154ED853-4D2D-4468-BFAB-F48469B9AEE7}">
      <dgm:prSet/>
      <dgm:spPr/>
      <dgm:t>
        <a:bodyPr/>
        <a:lstStyle/>
        <a:p>
          <a:endParaRPr lang="zh-HK" altLang="en-US"/>
        </a:p>
      </dgm:t>
    </dgm:pt>
    <dgm:pt modelId="{188B22E9-2B86-4A4D-8B67-390272029251}" type="sibTrans" cxnId="{154ED853-4D2D-4468-BFAB-F48469B9AEE7}">
      <dgm:prSet/>
      <dgm:spPr/>
      <dgm:t>
        <a:bodyPr/>
        <a:lstStyle/>
        <a:p>
          <a:endParaRPr lang="zh-HK" altLang="en-US"/>
        </a:p>
      </dgm:t>
    </dgm:pt>
    <dgm:pt modelId="{647A665E-067B-4E23-AA21-4847B10E638A}" type="asst">
      <dgm:prSet phldrT="[Text]" custT="1"/>
      <dgm:spPr/>
      <dgm:t>
        <a:bodyPr/>
        <a:lstStyle/>
        <a:p>
          <a:pPr algn="ctr"/>
          <a:r>
            <a:rPr lang="en-US" altLang="zh-HK" sz="1300" b="1" u="sng" dirty="0" smtClean="0"/>
            <a:t>D&amp;O Insurance Data</a:t>
          </a:r>
        </a:p>
        <a:p>
          <a:pPr algn="l"/>
          <a:r>
            <a:rPr lang="en-US" altLang="zh-HK" sz="1300" dirty="0" smtClean="0"/>
            <a:t>- whether the firm has purchased D&amp;O insurance</a:t>
          </a:r>
        </a:p>
        <a:p>
          <a:pPr algn="l"/>
          <a:r>
            <a:rPr lang="en-US" altLang="zh-HK" sz="1300" dirty="0" smtClean="0"/>
            <a:t>- the coverage limit</a:t>
          </a:r>
        </a:p>
        <a:p>
          <a:pPr algn="l"/>
          <a:r>
            <a:rPr lang="en-US" altLang="zh-HK" sz="1300" dirty="0" smtClean="0"/>
            <a:t>- the premium paid</a:t>
          </a:r>
        </a:p>
        <a:p>
          <a:pPr algn="l"/>
          <a:r>
            <a:rPr lang="en-US" altLang="zh-HK" sz="1300" dirty="0" smtClean="0"/>
            <a:t>(hand-collected from proxy statements)</a:t>
          </a:r>
          <a:endParaRPr lang="zh-HK" altLang="en-US" sz="1300" dirty="0"/>
        </a:p>
      </dgm:t>
    </dgm:pt>
    <dgm:pt modelId="{8054C2F7-F9E1-45FF-B162-D6A2A187CE8C}" type="parTrans" cxnId="{A8BA460D-E1C9-4CD5-A438-D2F30448E112}">
      <dgm:prSet/>
      <dgm:spPr/>
      <dgm:t>
        <a:bodyPr/>
        <a:lstStyle/>
        <a:p>
          <a:endParaRPr lang="zh-HK" altLang="en-US"/>
        </a:p>
      </dgm:t>
    </dgm:pt>
    <dgm:pt modelId="{4799FE07-6F3E-4D2C-B811-2EE590A9E354}" type="sibTrans" cxnId="{A8BA460D-E1C9-4CD5-A438-D2F30448E112}">
      <dgm:prSet/>
      <dgm:spPr/>
      <dgm:t>
        <a:bodyPr/>
        <a:lstStyle/>
        <a:p>
          <a:endParaRPr lang="zh-HK" altLang="en-US"/>
        </a:p>
      </dgm:t>
    </dgm:pt>
    <dgm:pt modelId="{04009655-BDED-4637-B6F7-910AC8688CA9}" type="asst">
      <dgm:prSet phldrT="[Text]" custT="1"/>
      <dgm:spPr/>
      <dgm:t>
        <a:bodyPr/>
        <a:lstStyle/>
        <a:p>
          <a:pPr algn="ctr"/>
          <a:r>
            <a:rPr lang="en-US" altLang="zh-HK" sz="1300" b="1" u="sng" dirty="0" smtClean="0"/>
            <a:t>Board Characteristics Data</a:t>
          </a:r>
        </a:p>
        <a:p>
          <a:pPr algn="l"/>
          <a:r>
            <a:rPr lang="en-US" altLang="zh-HK" sz="1300" dirty="0" smtClean="0"/>
            <a:t>- compensation to directors</a:t>
          </a:r>
        </a:p>
        <a:p>
          <a:pPr algn="l"/>
          <a:r>
            <a:rPr lang="en-US" altLang="zh-HK" sz="1300" dirty="0" smtClean="0"/>
            <a:t>- board size</a:t>
          </a:r>
        </a:p>
        <a:p>
          <a:pPr algn="l"/>
          <a:r>
            <a:rPr lang="en-US" altLang="zh-HK" sz="1300" dirty="0" smtClean="0"/>
            <a:t>- number of independent directors</a:t>
          </a:r>
        </a:p>
        <a:p>
          <a:pPr algn="l"/>
          <a:r>
            <a:rPr lang="en-US" altLang="zh-HK" sz="1300" dirty="0" smtClean="0"/>
            <a:t>- average number of committees on which each independent director serves </a:t>
          </a:r>
        </a:p>
        <a:p>
          <a:pPr algn="l"/>
          <a:r>
            <a:rPr lang="en-US" altLang="zh-HK" sz="1300" dirty="0" smtClean="0"/>
            <a:t>(hand-collected from proxy statements)</a:t>
          </a:r>
          <a:endParaRPr lang="zh-HK" altLang="en-US" sz="1300" dirty="0"/>
        </a:p>
      </dgm:t>
    </dgm:pt>
    <dgm:pt modelId="{FE3F832D-B66E-453E-8BBF-B9CB96877180}" type="parTrans" cxnId="{A5C6CE47-4BA2-48CE-A96A-D2220DD063F7}">
      <dgm:prSet/>
      <dgm:spPr/>
      <dgm:t>
        <a:bodyPr/>
        <a:lstStyle/>
        <a:p>
          <a:endParaRPr lang="zh-HK" altLang="en-US"/>
        </a:p>
      </dgm:t>
    </dgm:pt>
    <dgm:pt modelId="{01B6D3AE-2329-42AE-95A6-806F0D55060C}" type="sibTrans" cxnId="{A5C6CE47-4BA2-48CE-A96A-D2220DD063F7}">
      <dgm:prSet/>
      <dgm:spPr/>
      <dgm:t>
        <a:bodyPr/>
        <a:lstStyle/>
        <a:p>
          <a:endParaRPr lang="zh-HK" altLang="en-US"/>
        </a:p>
      </dgm:t>
    </dgm:pt>
    <dgm:pt modelId="{0B186D9A-EA08-4C52-AB5F-6335BE1CA8D2}" type="asst">
      <dgm:prSet phldrT="[Text]" custT="1"/>
      <dgm:spPr/>
      <dgm:t>
        <a:bodyPr/>
        <a:lstStyle/>
        <a:p>
          <a:pPr algn="ctr"/>
          <a:r>
            <a:rPr lang="en-US" sz="1300" b="1" i="0" u="sng" dirty="0" smtClean="0"/>
            <a:t>Firm Value and Characteristics Data</a:t>
          </a:r>
        </a:p>
        <a:p>
          <a:pPr algn="l"/>
          <a:r>
            <a:rPr lang="en-US" altLang="zh-HK" sz="1300" b="0" i="0" u="none" dirty="0" smtClean="0"/>
            <a:t>- annual stock return</a:t>
          </a:r>
        </a:p>
        <a:p>
          <a:pPr algn="l"/>
          <a:r>
            <a:rPr lang="en-US" altLang="zh-HK" sz="1300" b="0" i="0" u="none" dirty="0" smtClean="0"/>
            <a:t>- market capitalization</a:t>
          </a:r>
        </a:p>
        <a:p>
          <a:pPr algn="l"/>
          <a:r>
            <a:rPr lang="en-US" altLang="zh-HK" sz="1300" b="0" i="0" u="none" dirty="0" smtClean="0"/>
            <a:t>- Tobin’s Q</a:t>
          </a:r>
        </a:p>
        <a:p>
          <a:pPr algn="l"/>
          <a:r>
            <a:rPr lang="en-US" altLang="zh-HK" sz="1300" b="0" i="0" u="none" dirty="0" smtClean="0"/>
            <a:t>- firm age</a:t>
          </a:r>
        </a:p>
        <a:p>
          <a:pPr algn="l"/>
          <a:r>
            <a:rPr lang="en-US" altLang="zh-HK" sz="1300" b="0" i="0" u="none" dirty="0" smtClean="0"/>
            <a:t>- total assets</a:t>
          </a:r>
        </a:p>
        <a:p>
          <a:pPr algn="l"/>
          <a:r>
            <a:rPr lang="en-US" altLang="zh-HK" sz="1300" b="0" i="0" u="none" dirty="0" smtClean="0"/>
            <a:t>- book leverage ratio</a:t>
          </a:r>
        </a:p>
        <a:p>
          <a:pPr algn="l"/>
          <a:r>
            <a:rPr lang="en-US" altLang="zh-HK" sz="1300" b="0" i="0" u="none" dirty="0" smtClean="0"/>
            <a:t>(downloaded from </a:t>
          </a:r>
          <a:r>
            <a:rPr lang="en-US" altLang="zh-HK" sz="1300" b="0" i="0" u="none" dirty="0" err="1" smtClean="0"/>
            <a:t>Compustat</a:t>
          </a:r>
          <a:r>
            <a:rPr lang="en-US" altLang="zh-HK" sz="1300" b="0" i="0" u="none" dirty="0" smtClean="0"/>
            <a:t>)</a:t>
          </a:r>
          <a:endParaRPr lang="zh-HK" altLang="en-US" sz="1300" b="0" i="0" u="none" dirty="0"/>
        </a:p>
      </dgm:t>
    </dgm:pt>
    <dgm:pt modelId="{516F0F0E-33D9-41FF-8A16-61BAC3769F1E}" type="parTrans" cxnId="{F3898E7E-A393-47DD-B012-2AE78FDAAA3C}">
      <dgm:prSet/>
      <dgm:spPr/>
      <dgm:t>
        <a:bodyPr/>
        <a:lstStyle/>
        <a:p>
          <a:endParaRPr lang="zh-HK" altLang="en-US"/>
        </a:p>
      </dgm:t>
    </dgm:pt>
    <dgm:pt modelId="{870C86F8-3DD4-4C87-8518-00B198E2105D}" type="sibTrans" cxnId="{F3898E7E-A393-47DD-B012-2AE78FDAAA3C}">
      <dgm:prSet/>
      <dgm:spPr/>
      <dgm:t>
        <a:bodyPr/>
        <a:lstStyle/>
        <a:p>
          <a:endParaRPr lang="zh-HK" altLang="en-US"/>
        </a:p>
      </dgm:t>
    </dgm:pt>
    <dgm:pt modelId="{FFFB93B7-CF53-4008-9234-60EBF467B0A7}" type="pres">
      <dgm:prSet presAssocID="{C228C798-AF8E-48FF-83A6-60FBD8CD5E9F}" presName="hierChild1" presStyleCnt="0">
        <dgm:presLayoutVars>
          <dgm:chPref val="1"/>
          <dgm:dir/>
          <dgm:animOne val="branch"/>
          <dgm:animLvl val="lvl"/>
          <dgm:resizeHandles/>
        </dgm:presLayoutVars>
      </dgm:prSet>
      <dgm:spPr/>
      <dgm:t>
        <a:bodyPr/>
        <a:lstStyle/>
        <a:p>
          <a:endParaRPr lang="zh-HK" altLang="en-US"/>
        </a:p>
      </dgm:t>
    </dgm:pt>
    <dgm:pt modelId="{4CBB98BD-2C49-44E6-B78C-F6808ACB84B6}" type="pres">
      <dgm:prSet presAssocID="{8DC26CB9-F5A9-40BF-AB20-CE48066E4625}" presName="hierRoot1" presStyleCnt="0"/>
      <dgm:spPr/>
    </dgm:pt>
    <dgm:pt modelId="{C10F9D03-0159-4C2C-B0C5-8A2568F13C60}" type="pres">
      <dgm:prSet presAssocID="{8DC26CB9-F5A9-40BF-AB20-CE48066E4625}" presName="composite" presStyleCnt="0"/>
      <dgm:spPr/>
    </dgm:pt>
    <dgm:pt modelId="{A55B85E8-CA5F-47EB-8DA6-F53714F6B228}" type="pres">
      <dgm:prSet presAssocID="{8DC26CB9-F5A9-40BF-AB20-CE48066E4625}" presName="background" presStyleLbl="node0" presStyleIdx="0" presStyleCnt="1"/>
      <dgm:spPr/>
    </dgm:pt>
    <dgm:pt modelId="{50642D67-FB39-4D2E-8760-635CF3135DE5}" type="pres">
      <dgm:prSet presAssocID="{8DC26CB9-F5A9-40BF-AB20-CE48066E4625}" presName="text" presStyleLbl="fgAcc0" presStyleIdx="0" presStyleCnt="1" custScaleX="105677" custScaleY="32946">
        <dgm:presLayoutVars>
          <dgm:chPref val="3"/>
        </dgm:presLayoutVars>
      </dgm:prSet>
      <dgm:spPr/>
      <dgm:t>
        <a:bodyPr/>
        <a:lstStyle/>
        <a:p>
          <a:endParaRPr lang="zh-HK" altLang="en-US"/>
        </a:p>
      </dgm:t>
    </dgm:pt>
    <dgm:pt modelId="{8C7E14AA-BD9C-4134-91CD-0B67528F71B9}" type="pres">
      <dgm:prSet presAssocID="{8DC26CB9-F5A9-40BF-AB20-CE48066E4625}" presName="hierChild2" presStyleCnt="0"/>
      <dgm:spPr/>
    </dgm:pt>
    <dgm:pt modelId="{3D0BE81D-D633-48B3-BE56-2E00678268B7}" type="pres">
      <dgm:prSet presAssocID="{8054C2F7-F9E1-45FF-B162-D6A2A187CE8C}" presName="Name10" presStyleLbl="parChTrans1D2" presStyleIdx="0" presStyleCnt="3"/>
      <dgm:spPr/>
      <dgm:t>
        <a:bodyPr/>
        <a:lstStyle/>
        <a:p>
          <a:endParaRPr lang="zh-HK" altLang="en-US"/>
        </a:p>
      </dgm:t>
    </dgm:pt>
    <dgm:pt modelId="{D42BFF73-A79B-4D77-B848-776BEC95AC6D}" type="pres">
      <dgm:prSet presAssocID="{647A665E-067B-4E23-AA21-4847B10E638A}" presName="hierRoot2" presStyleCnt="0"/>
      <dgm:spPr/>
    </dgm:pt>
    <dgm:pt modelId="{9F1BA243-94B3-4C0D-82F5-94DC6AB0D465}" type="pres">
      <dgm:prSet presAssocID="{647A665E-067B-4E23-AA21-4847B10E638A}" presName="composite2" presStyleCnt="0"/>
      <dgm:spPr/>
    </dgm:pt>
    <dgm:pt modelId="{B95A05D9-7C22-4B73-BD0D-A24AF3AE15BE}" type="pres">
      <dgm:prSet presAssocID="{647A665E-067B-4E23-AA21-4847B10E638A}" presName="background2" presStyleLbl="asst1" presStyleIdx="0" presStyleCnt="3"/>
      <dgm:spPr/>
    </dgm:pt>
    <dgm:pt modelId="{298E19FF-1350-4D44-AACA-52A60A72B0A4}" type="pres">
      <dgm:prSet presAssocID="{647A665E-067B-4E23-AA21-4847B10E638A}" presName="text2" presStyleLbl="fgAcc2" presStyleIdx="0" presStyleCnt="3">
        <dgm:presLayoutVars>
          <dgm:chPref val="3"/>
        </dgm:presLayoutVars>
      </dgm:prSet>
      <dgm:spPr/>
      <dgm:t>
        <a:bodyPr/>
        <a:lstStyle/>
        <a:p>
          <a:endParaRPr lang="zh-HK" altLang="en-US"/>
        </a:p>
      </dgm:t>
    </dgm:pt>
    <dgm:pt modelId="{D310078F-7887-4741-823D-D90F054F7F1F}" type="pres">
      <dgm:prSet presAssocID="{647A665E-067B-4E23-AA21-4847B10E638A}" presName="hierChild3" presStyleCnt="0"/>
      <dgm:spPr/>
    </dgm:pt>
    <dgm:pt modelId="{FE40E281-ECBF-493B-B02B-60E67484C75D}" type="pres">
      <dgm:prSet presAssocID="{FE3F832D-B66E-453E-8BBF-B9CB96877180}" presName="Name10" presStyleLbl="parChTrans1D2" presStyleIdx="1" presStyleCnt="3"/>
      <dgm:spPr/>
      <dgm:t>
        <a:bodyPr/>
        <a:lstStyle/>
        <a:p>
          <a:endParaRPr lang="zh-HK" altLang="en-US"/>
        </a:p>
      </dgm:t>
    </dgm:pt>
    <dgm:pt modelId="{51AF8F4D-389E-46CA-8F6B-6A608668614D}" type="pres">
      <dgm:prSet presAssocID="{04009655-BDED-4637-B6F7-910AC8688CA9}" presName="hierRoot2" presStyleCnt="0"/>
      <dgm:spPr/>
    </dgm:pt>
    <dgm:pt modelId="{00515C59-E0DD-43BA-A283-E4C5DA438D93}" type="pres">
      <dgm:prSet presAssocID="{04009655-BDED-4637-B6F7-910AC8688CA9}" presName="composite2" presStyleCnt="0"/>
      <dgm:spPr/>
    </dgm:pt>
    <dgm:pt modelId="{ABCA9275-A4F9-449B-81BE-A891E3A35249}" type="pres">
      <dgm:prSet presAssocID="{04009655-BDED-4637-B6F7-910AC8688CA9}" presName="background2" presStyleLbl="asst1" presStyleIdx="1" presStyleCnt="3"/>
      <dgm:spPr/>
    </dgm:pt>
    <dgm:pt modelId="{E8E18E79-F323-4709-AE5A-ED70E6BC2FD1}" type="pres">
      <dgm:prSet presAssocID="{04009655-BDED-4637-B6F7-910AC8688CA9}" presName="text2" presStyleLbl="fgAcc2" presStyleIdx="1" presStyleCnt="3">
        <dgm:presLayoutVars>
          <dgm:chPref val="3"/>
        </dgm:presLayoutVars>
      </dgm:prSet>
      <dgm:spPr/>
      <dgm:t>
        <a:bodyPr/>
        <a:lstStyle/>
        <a:p>
          <a:endParaRPr lang="zh-HK" altLang="en-US"/>
        </a:p>
      </dgm:t>
    </dgm:pt>
    <dgm:pt modelId="{48D7329B-97F7-4C79-A3C2-FAF0E542E75D}" type="pres">
      <dgm:prSet presAssocID="{04009655-BDED-4637-B6F7-910AC8688CA9}" presName="hierChild3" presStyleCnt="0"/>
      <dgm:spPr/>
    </dgm:pt>
    <dgm:pt modelId="{64CF251C-65B3-4CFA-AD57-C6B6DBEFADA1}" type="pres">
      <dgm:prSet presAssocID="{516F0F0E-33D9-41FF-8A16-61BAC3769F1E}" presName="Name10" presStyleLbl="parChTrans1D2" presStyleIdx="2" presStyleCnt="3"/>
      <dgm:spPr/>
      <dgm:t>
        <a:bodyPr/>
        <a:lstStyle/>
        <a:p>
          <a:endParaRPr lang="zh-HK" altLang="en-US"/>
        </a:p>
      </dgm:t>
    </dgm:pt>
    <dgm:pt modelId="{158ECDD9-74CB-4135-B432-0FD9A1EED92C}" type="pres">
      <dgm:prSet presAssocID="{0B186D9A-EA08-4C52-AB5F-6335BE1CA8D2}" presName="hierRoot2" presStyleCnt="0"/>
      <dgm:spPr/>
    </dgm:pt>
    <dgm:pt modelId="{70A5153E-0E87-4D1A-A78A-40DDD5855524}" type="pres">
      <dgm:prSet presAssocID="{0B186D9A-EA08-4C52-AB5F-6335BE1CA8D2}" presName="composite2" presStyleCnt="0"/>
      <dgm:spPr/>
    </dgm:pt>
    <dgm:pt modelId="{3CB1136F-A1C5-4651-89F1-4135279CCAED}" type="pres">
      <dgm:prSet presAssocID="{0B186D9A-EA08-4C52-AB5F-6335BE1CA8D2}" presName="background2" presStyleLbl="asst1" presStyleIdx="2" presStyleCnt="3"/>
      <dgm:spPr/>
    </dgm:pt>
    <dgm:pt modelId="{AB3830EA-6B09-498B-8AB5-7A8E2F82164C}" type="pres">
      <dgm:prSet presAssocID="{0B186D9A-EA08-4C52-AB5F-6335BE1CA8D2}" presName="text2" presStyleLbl="fgAcc2" presStyleIdx="2" presStyleCnt="3" custLinFactNeighborX="654" custLinFactNeighborY="-333">
        <dgm:presLayoutVars>
          <dgm:chPref val="3"/>
        </dgm:presLayoutVars>
      </dgm:prSet>
      <dgm:spPr/>
      <dgm:t>
        <a:bodyPr/>
        <a:lstStyle/>
        <a:p>
          <a:endParaRPr lang="zh-HK" altLang="en-US"/>
        </a:p>
      </dgm:t>
    </dgm:pt>
    <dgm:pt modelId="{686F12A5-8074-409B-8352-A5EEFE4D8F0B}" type="pres">
      <dgm:prSet presAssocID="{0B186D9A-EA08-4C52-AB5F-6335BE1CA8D2}" presName="hierChild3" presStyleCnt="0"/>
      <dgm:spPr/>
    </dgm:pt>
  </dgm:ptLst>
  <dgm:cxnLst>
    <dgm:cxn modelId="{A8BA460D-E1C9-4CD5-A438-D2F30448E112}" srcId="{8DC26CB9-F5A9-40BF-AB20-CE48066E4625}" destId="{647A665E-067B-4E23-AA21-4847B10E638A}" srcOrd="0" destOrd="0" parTransId="{8054C2F7-F9E1-45FF-B162-D6A2A187CE8C}" sibTransId="{4799FE07-6F3E-4D2C-B811-2EE590A9E354}"/>
    <dgm:cxn modelId="{D0C1C7B5-ED8E-4860-AFCF-5C80982A2E0E}" type="presOf" srcId="{647A665E-067B-4E23-AA21-4847B10E638A}" destId="{298E19FF-1350-4D44-AACA-52A60A72B0A4}" srcOrd="0" destOrd="0" presId="urn:microsoft.com/office/officeart/2005/8/layout/hierarchy1"/>
    <dgm:cxn modelId="{154ED853-4D2D-4468-BFAB-F48469B9AEE7}" srcId="{C228C798-AF8E-48FF-83A6-60FBD8CD5E9F}" destId="{8DC26CB9-F5A9-40BF-AB20-CE48066E4625}" srcOrd="0" destOrd="0" parTransId="{19BCBC14-16A6-4D61-AB91-6308B64EE8F0}" sibTransId="{188B22E9-2B86-4A4D-8B67-390272029251}"/>
    <dgm:cxn modelId="{360EC209-7F34-414F-B912-23B91FB3FAAF}" type="presOf" srcId="{8DC26CB9-F5A9-40BF-AB20-CE48066E4625}" destId="{50642D67-FB39-4D2E-8760-635CF3135DE5}" srcOrd="0" destOrd="0" presId="urn:microsoft.com/office/officeart/2005/8/layout/hierarchy1"/>
    <dgm:cxn modelId="{78398EB2-91A2-4277-AD7A-D9A616A6963D}" type="presOf" srcId="{C228C798-AF8E-48FF-83A6-60FBD8CD5E9F}" destId="{FFFB93B7-CF53-4008-9234-60EBF467B0A7}" srcOrd="0" destOrd="0" presId="urn:microsoft.com/office/officeart/2005/8/layout/hierarchy1"/>
    <dgm:cxn modelId="{D5451F61-AADD-4A8A-9C40-AD9F86794730}" type="presOf" srcId="{0B186D9A-EA08-4C52-AB5F-6335BE1CA8D2}" destId="{AB3830EA-6B09-498B-8AB5-7A8E2F82164C}" srcOrd="0" destOrd="0" presId="urn:microsoft.com/office/officeart/2005/8/layout/hierarchy1"/>
    <dgm:cxn modelId="{72C7B5CC-5336-4613-949B-22439C14D118}" type="presOf" srcId="{516F0F0E-33D9-41FF-8A16-61BAC3769F1E}" destId="{64CF251C-65B3-4CFA-AD57-C6B6DBEFADA1}" srcOrd="0" destOrd="0" presId="urn:microsoft.com/office/officeart/2005/8/layout/hierarchy1"/>
    <dgm:cxn modelId="{62DABAB7-2E37-4E37-9493-A5676D162272}" type="presOf" srcId="{8054C2F7-F9E1-45FF-B162-D6A2A187CE8C}" destId="{3D0BE81D-D633-48B3-BE56-2E00678268B7}" srcOrd="0" destOrd="0" presId="urn:microsoft.com/office/officeart/2005/8/layout/hierarchy1"/>
    <dgm:cxn modelId="{853AB1E7-C5DB-43BA-937D-A60DC8F824CB}" type="presOf" srcId="{04009655-BDED-4637-B6F7-910AC8688CA9}" destId="{E8E18E79-F323-4709-AE5A-ED70E6BC2FD1}" srcOrd="0" destOrd="0" presId="urn:microsoft.com/office/officeart/2005/8/layout/hierarchy1"/>
    <dgm:cxn modelId="{A5C6CE47-4BA2-48CE-A96A-D2220DD063F7}" srcId="{8DC26CB9-F5A9-40BF-AB20-CE48066E4625}" destId="{04009655-BDED-4637-B6F7-910AC8688CA9}" srcOrd="1" destOrd="0" parTransId="{FE3F832D-B66E-453E-8BBF-B9CB96877180}" sibTransId="{01B6D3AE-2329-42AE-95A6-806F0D55060C}"/>
    <dgm:cxn modelId="{F3898E7E-A393-47DD-B012-2AE78FDAAA3C}" srcId="{8DC26CB9-F5A9-40BF-AB20-CE48066E4625}" destId="{0B186D9A-EA08-4C52-AB5F-6335BE1CA8D2}" srcOrd="2" destOrd="0" parTransId="{516F0F0E-33D9-41FF-8A16-61BAC3769F1E}" sibTransId="{870C86F8-3DD4-4C87-8518-00B198E2105D}"/>
    <dgm:cxn modelId="{B1D8404A-0AD7-43F1-B35E-493121F1E2A5}" type="presOf" srcId="{FE3F832D-B66E-453E-8BBF-B9CB96877180}" destId="{FE40E281-ECBF-493B-B02B-60E67484C75D}" srcOrd="0" destOrd="0" presId="urn:microsoft.com/office/officeart/2005/8/layout/hierarchy1"/>
    <dgm:cxn modelId="{F49AD304-DB85-4A28-993B-B79F19B0E2E3}" type="presParOf" srcId="{FFFB93B7-CF53-4008-9234-60EBF467B0A7}" destId="{4CBB98BD-2C49-44E6-B78C-F6808ACB84B6}" srcOrd="0" destOrd="0" presId="urn:microsoft.com/office/officeart/2005/8/layout/hierarchy1"/>
    <dgm:cxn modelId="{0FC912F0-611C-4810-8861-125ECB44D1FF}" type="presParOf" srcId="{4CBB98BD-2C49-44E6-B78C-F6808ACB84B6}" destId="{C10F9D03-0159-4C2C-B0C5-8A2568F13C60}" srcOrd="0" destOrd="0" presId="urn:microsoft.com/office/officeart/2005/8/layout/hierarchy1"/>
    <dgm:cxn modelId="{4E3CB70A-4537-41B3-93D7-8250DC568AD7}" type="presParOf" srcId="{C10F9D03-0159-4C2C-B0C5-8A2568F13C60}" destId="{A55B85E8-CA5F-47EB-8DA6-F53714F6B228}" srcOrd="0" destOrd="0" presId="urn:microsoft.com/office/officeart/2005/8/layout/hierarchy1"/>
    <dgm:cxn modelId="{5058D62F-65AE-4D2F-BB4B-48246885F0B4}" type="presParOf" srcId="{C10F9D03-0159-4C2C-B0C5-8A2568F13C60}" destId="{50642D67-FB39-4D2E-8760-635CF3135DE5}" srcOrd="1" destOrd="0" presId="urn:microsoft.com/office/officeart/2005/8/layout/hierarchy1"/>
    <dgm:cxn modelId="{42360989-1E83-4855-91AA-1747B7C168CE}" type="presParOf" srcId="{4CBB98BD-2C49-44E6-B78C-F6808ACB84B6}" destId="{8C7E14AA-BD9C-4134-91CD-0B67528F71B9}" srcOrd="1" destOrd="0" presId="urn:microsoft.com/office/officeart/2005/8/layout/hierarchy1"/>
    <dgm:cxn modelId="{73888477-D4D6-483C-9B9D-434ED4FD05D4}" type="presParOf" srcId="{8C7E14AA-BD9C-4134-91CD-0B67528F71B9}" destId="{3D0BE81D-D633-48B3-BE56-2E00678268B7}" srcOrd="0" destOrd="0" presId="urn:microsoft.com/office/officeart/2005/8/layout/hierarchy1"/>
    <dgm:cxn modelId="{F4555218-D28F-4233-A990-27F3113C1F7F}" type="presParOf" srcId="{8C7E14AA-BD9C-4134-91CD-0B67528F71B9}" destId="{D42BFF73-A79B-4D77-B848-776BEC95AC6D}" srcOrd="1" destOrd="0" presId="urn:microsoft.com/office/officeart/2005/8/layout/hierarchy1"/>
    <dgm:cxn modelId="{1E2C425D-E024-44AC-B9F6-657579799571}" type="presParOf" srcId="{D42BFF73-A79B-4D77-B848-776BEC95AC6D}" destId="{9F1BA243-94B3-4C0D-82F5-94DC6AB0D465}" srcOrd="0" destOrd="0" presId="urn:microsoft.com/office/officeart/2005/8/layout/hierarchy1"/>
    <dgm:cxn modelId="{62A96E9D-782D-4547-B7EE-ED5BF73A0D46}" type="presParOf" srcId="{9F1BA243-94B3-4C0D-82F5-94DC6AB0D465}" destId="{B95A05D9-7C22-4B73-BD0D-A24AF3AE15BE}" srcOrd="0" destOrd="0" presId="urn:microsoft.com/office/officeart/2005/8/layout/hierarchy1"/>
    <dgm:cxn modelId="{90E33BBD-EA18-4A2C-A305-772B53F2BF5D}" type="presParOf" srcId="{9F1BA243-94B3-4C0D-82F5-94DC6AB0D465}" destId="{298E19FF-1350-4D44-AACA-52A60A72B0A4}" srcOrd="1" destOrd="0" presId="urn:microsoft.com/office/officeart/2005/8/layout/hierarchy1"/>
    <dgm:cxn modelId="{CEBC6D12-5C63-4BED-AA33-4629918F945C}" type="presParOf" srcId="{D42BFF73-A79B-4D77-B848-776BEC95AC6D}" destId="{D310078F-7887-4741-823D-D90F054F7F1F}" srcOrd="1" destOrd="0" presId="urn:microsoft.com/office/officeart/2005/8/layout/hierarchy1"/>
    <dgm:cxn modelId="{45A25E69-940A-4D46-97C3-9435E72E12EF}" type="presParOf" srcId="{8C7E14AA-BD9C-4134-91CD-0B67528F71B9}" destId="{FE40E281-ECBF-493B-B02B-60E67484C75D}" srcOrd="2" destOrd="0" presId="urn:microsoft.com/office/officeart/2005/8/layout/hierarchy1"/>
    <dgm:cxn modelId="{2226FA84-7172-4206-B8D0-358FC37A5DAD}" type="presParOf" srcId="{8C7E14AA-BD9C-4134-91CD-0B67528F71B9}" destId="{51AF8F4D-389E-46CA-8F6B-6A608668614D}" srcOrd="3" destOrd="0" presId="urn:microsoft.com/office/officeart/2005/8/layout/hierarchy1"/>
    <dgm:cxn modelId="{B3F76B29-63DF-42C7-B7D7-151EB82540CD}" type="presParOf" srcId="{51AF8F4D-389E-46CA-8F6B-6A608668614D}" destId="{00515C59-E0DD-43BA-A283-E4C5DA438D93}" srcOrd="0" destOrd="0" presId="urn:microsoft.com/office/officeart/2005/8/layout/hierarchy1"/>
    <dgm:cxn modelId="{FC77F0EC-D594-4CDA-897D-CBC744C8F434}" type="presParOf" srcId="{00515C59-E0DD-43BA-A283-E4C5DA438D93}" destId="{ABCA9275-A4F9-449B-81BE-A891E3A35249}" srcOrd="0" destOrd="0" presId="urn:microsoft.com/office/officeart/2005/8/layout/hierarchy1"/>
    <dgm:cxn modelId="{9A9F8012-D813-47D1-9908-D8B556D8C5A1}" type="presParOf" srcId="{00515C59-E0DD-43BA-A283-E4C5DA438D93}" destId="{E8E18E79-F323-4709-AE5A-ED70E6BC2FD1}" srcOrd="1" destOrd="0" presId="urn:microsoft.com/office/officeart/2005/8/layout/hierarchy1"/>
    <dgm:cxn modelId="{110CDFC9-67E5-44FD-9C57-50E2A25B7AB4}" type="presParOf" srcId="{51AF8F4D-389E-46CA-8F6B-6A608668614D}" destId="{48D7329B-97F7-4C79-A3C2-FAF0E542E75D}" srcOrd="1" destOrd="0" presId="urn:microsoft.com/office/officeart/2005/8/layout/hierarchy1"/>
    <dgm:cxn modelId="{4F3BB453-3265-4B25-8D7C-2477BAA296EC}" type="presParOf" srcId="{8C7E14AA-BD9C-4134-91CD-0B67528F71B9}" destId="{64CF251C-65B3-4CFA-AD57-C6B6DBEFADA1}" srcOrd="4" destOrd="0" presId="urn:microsoft.com/office/officeart/2005/8/layout/hierarchy1"/>
    <dgm:cxn modelId="{5D5B5880-B43F-4DE2-87DB-386D6231DF07}" type="presParOf" srcId="{8C7E14AA-BD9C-4134-91CD-0B67528F71B9}" destId="{158ECDD9-74CB-4135-B432-0FD9A1EED92C}" srcOrd="5" destOrd="0" presId="urn:microsoft.com/office/officeart/2005/8/layout/hierarchy1"/>
    <dgm:cxn modelId="{863A8D3D-0FF5-4020-BCFA-CE22F612084C}" type="presParOf" srcId="{158ECDD9-74CB-4135-B432-0FD9A1EED92C}" destId="{70A5153E-0E87-4D1A-A78A-40DDD5855524}" srcOrd="0" destOrd="0" presId="urn:microsoft.com/office/officeart/2005/8/layout/hierarchy1"/>
    <dgm:cxn modelId="{DA7169A5-5F08-458C-9BDD-C316CE2258F3}" type="presParOf" srcId="{70A5153E-0E87-4D1A-A78A-40DDD5855524}" destId="{3CB1136F-A1C5-4651-89F1-4135279CCAED}" srcOrd="0" destOrd="0" presId="urn:microsoft.com/office/officeart/2005/8/layout/hierarchy1"/>
    <dgm:cxn modelId="{A08A8E7E-138E-498B-A044-BA73492938C9}" type="presParOf" srcId="{70A5153E-0E87-4D1A-A78A-40DDD5855524}" destId="{AB3830EA-6B09-498B-8AB5-7A8E2F82164C}" srcOrd="1" destOrd="0" presId="urn:microsoft.com/office/officeart/2005/8/layout/hierarchy1"/>
    <dgm:cxn modelId="{276B4680-6120-4A1E-AAB7-71F1CA561D63}" type="presParOf" srcId="{158ECDD9-74CB-4135-B432-0FD9A1EED92C}" destId="{686F12A5-8074-409B-8352-A5EEFE4D8F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6CB11-8BBE-48E5-BF97-5C45E219524E}">
      <dsp:nvSpPr>
        <dsp:cNvPr id="0" name=""/>
        <dsp:cNvSpPr/>
      </dsp:nvSpPr>
      <dsp:spPr>
        <a:xfrm>
          <a:off x="5415" y="0"/>
          <a:ext cx="5209430" cy="38170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zh-HK" sz="4500" kern="1200" dirty="0" smtClean="0"/>
            <a:t>Monitoring Effect</a:t>
          </a:r>
          <a:endParaRPr lang="zh-HK" altLang="en-US" sz="4500" kern="1200" dirty="0"/>
        </a:p>
      </dsp:txBody>
      <dsp:txXfrm>
        <a:off x="5415" y="0"/>
        <a:ext cx="5209430" cy="1145116"/>
      </dsp:txXfrm>
    </dsp:sp>
    <dsp:sp modelId="{29399BC7-E88A-480C-A2AE-6CD91EF2A5CE}">
      <dsp:nvSpPr>
        <dsp:cNvPr id="0" name=""/>
        <dsp:cNvSpPr/>
      </dsp:nvSpPr>
      <dsp:spPr>
        <a:xfrm>
          <a:off x="526358" y="1146235"/>
          <a:ext cx="4167544" cy="11508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altLang="en-US" sz="1700" kern="1200" dirty="0" smtClean="0"/>
            <a:t>D&amp;O insurance helps the firm recruit and retain talented outside </a:t>
          </a:r>
          <a:r>
            <a:rPr lang="en-US" altLang="en-US" sz="1700" kern="1200" smtClean="0"/>
            <a:t>directors </a:t>
          </a:r>
        </a:p>
        <a:p>
          <a:pPr lvl="0" algn="ctr" defTabSz="755650">
            <a:lnSpc>
              <a:spcPct val="90000"/>
            </a:lnSpc>
            <a:spcBef>
              <a:spcPct val="0"/>
            </a:spcBef>
            <a:spcAft>
              <a:spcPct val="35000"/>
            </a:spcAft>
          </a:pPr>
          <a:r>
            <a:rPr lang="en-US" altLang="en-US" sz="1700" kern="1200" smtClean="0"/>
            <a:t>(</a:t>
          </a:r>
          <a:r>
            <a:rPr lang="en-US" altLang="en-US" sz="1700" kern="1200" dirty="0" smtClean="0"/>
            <a:t>Holderness, 1990; </a:t>
          </a:r>
          <a:r>
            <a:rPr lang="en-US" altLang="en-US" sz="1700" kern="1200" dirty="0" err="1" smtClean="0"/>
            <a:t>MacMinn</a:t>
          </a:r>
          <a:r>
            <a:rPr lang="en-US" altLang="en-US" sz="1700" kern="1200" dirty="0" smtClean="0"/>
            <a:t> et al., 2012)</a:t>
          </a:r>
          <a:endParaRPr lang="zh-HK" altLang="en-US" sz="1700" kern="1200" dirty="0"/>
        </a:p>
      </dsp:txBody>
      <dsp:txXfrm>
        <a:off x="560067" y="1179944"/>
        <a:ext cx="4100126" cy="1083476"/>
      </dsp:txXfrm>
    </dsp:sp>
    <dsp:sp modelId="{70EA42B0-2FC1-4D4F-ACA5-40396EBC3638}">
      <dsp:nvSpPr>
        <dsp:cNvPr id="0" name=""/>
        <dsp:cNvSpPr/>
      </dsp:nvSpPr>
      <dsp:spPr>
        <a:xfrm>
          <a:off x="526358" y="2474190"/>
          <a:ext cx="4167544" cy="11508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altLang="en-US" sz="1700" kern="1200" dirty="0" smtClean="0"/>
            <a:t>D&amp;O insurers, who have to cover the liabilities of directors’ bad decisions, help improve the firm’s corporate governance </a:t>
          </a:r>
        </a:p>
        <a:p>
          <a:pPr lvl="0" algn="ctr" defTabSz="755650">
            <a:lnSpc>
              <a:spcPct val="90000"/>
            </a:lnSpc>
            <a:spcBef>
              <a:spcPct val="0"/>
            </a:spcBef>
            <a:spcAft>
              <a:spcPct val="35000"/>
            </a:spcAft>
          </a:pPr>
          <a:r>
            <a:rPr lang="en-US" altLang="en-US" sz="1700" kern="1200" dirty="0" smtClean="0"/>
            <a:t>(Holderness, 1990; O’Sullivan, 1997)</a:t>
          </a:r>
          <a:endParaRPr lang="zh-HK" altLang="en-US" sz="1700" kern="1200" dirty="0"/>
        </a:p>
      </dsp:txBody>
      <dsp:txXfrm>
        <a:off x="560067" y="2507899"/>
        <a:ext cx="4100126" cy="1083476"/>
      </dsp:txXfrm>
    </dsp:sp>
    <dsp:sp modelId="{3100198D-D6E7-4FBF-8BDC-F61F3A41E9DB}">
      <dsp:nvSpPr>
        <dsp:cNvPr id="0" name=""/>
        <dsp:cNvSpPr/>
      </dsp:nvSpPr>
      <dsp:spPr>
        <a:xfrm>
          <a:off x="5605553" y="0"/>
          <a:ext cx="5209430" cy="38170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zh-HK" sz="4500" kern="1200" dirty="0" smtClean="0"/>
            <a:t>Moral Hazard Effect</a:t>
          </a:r>
          <a:endParaRPr lang="zh-HK" altLang="en-US" sz="4500" kern="1200" dirty="0"/>
        </a:p>
      </dsp:txBody>
      <dsp:txXfrm>
        <a:off x="5605553" y="0"/>
        <a:ext cx="5209430" cy="1145116"/>
      </dsp:txXfrm>
    </dsp:sp>
    <dsp:sp modelId="{5561D436-BB62-4B86-BE57-BD47DD0A93E3}">
      <dsp:nvSpPr>
        <dsp:cNvPr id="0" name=""/>
        <dsp:cNvSpPr/>
      </dsp:nvSpPr>
      <dsp:spPr>
        <a:xfrm>
          <a:off x="6126496" y="1145116"/>
          <a:ext cx="4167544" cy="24810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altLang="en-US" sz="1700" kern="1200" dirty="0" smtClean="0"/>
            <a:t>D&amp;O insurance undermines the disciplinary effect of shareholder litigation on directors and leads to opportunistic managerial behavior </a:t>
          </a:r>
        </a:p>
        <a:p>
          <a:pPr lvl="0" algn="ctr" defTabSz="755650">
            <a:lnSpc>
              <a:spcPct val="90000"/>
            </a:lnSpc>
            <a:spcBef>
              <a:spcPct val="0"/>
            </a:spcBef>
            <a:spcAft>
              <a:spcPct val="35000"/>
            </a:spcAft>
          </a:pPr>
          <a:r>
            <a:rPr lang="en-US" altLang="en-US" sz="1700" kern="1200" dirty="0" smtClean="0"/>
            <a:t>(Chalmers </a:t>
          </a:r>
          <a:r>
            <a:rPr lang="en-US" altLang="en-US" sz="1700" i="1" kern="1200" dirty="0" smtClean="0"/>
            <a:t>et al.</a:t>
          </a:r>
          <a:r>
            <a:rPr lang="en-US" altLang="en-US" sz="1700" kern="1200" dirty="0" smtClean="0"/>
            <a:t>, 2002; </a:t>
          </a:r>
          <a:r>
            <a:rPr lang="en-US" altLang="en-US" sz="1700" kern="1200" dirty="0" err="1" smtClean="0"/>
            <a:t>Barrese</a:t>
          </a:r>
          <a:r>
            <a:rPr lang="en-US" altLang="en-US" sz="1700" kern="1200" dirty="0" smtClean="0"/>
            <a:t> and </a:t>
          </a:r>
          <a:r>
            <a:rPr lang="en-US" altLang="en-US" sz="1700" kern="1200" dirty="0" err="1" smtClean="0"/>
            <a:t>Scordis</a:t>
          </a:r>
          <a:r>
            <a:rPr lang="en-US" altLang="en-US" sz="1700" kern="1200" dirty="0" smtClean="0"/>
            <a:t>, 2006; Lin </a:t>
          </a:r>
          <a:r>
            <a:rPr lang="en-US" altLang="en-US" sz="1700" i="1" kern="1200" dirty="0" smtClean="0"/>
            <a:t>et al.</a:t>
          </a:r>
          <a:r>
            <a:rPr lang="en-US" altLang="en-US" sz="1700" kern="1200" dirty="0" smtClean="0"/>
            <a:t>, 2011)</a:t>
          </a:r>
          <a:endParaRPr lang="zh-HK" altLang="en-US" sz="1700" kern="1200" dirty="0"/>
        </a:p>
      </dsp:txBody>
      <dsp:txXfrm>
        <a:off x="6199165" y="1217785"/>
        <a:ext cx="4022206" cy="2335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42F7A-09EB-4D98-A741-1B9BFF83D301}">
      <dsp:nvSpPr>
        <dsp:cNvPr id="0" name=""/>
        <dsp:cNvSpPr/>
      </dsp:nvSpPr>
      <dsp:spPr>
        <a:xfrm>
          <a:off x="5152355" y="1409348"/>
          <a:ext cx="1214522" cy="11592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TW" sz="1200" kern="1200"/>
            <a:t>Firm Value</a:t>
          </a:r>
          <a:endParaRPr lang="zh-TW" altLang="en-US" sz="1200" kern="1200"/>
        </a:p>
      </dsp:txBody>
      <dsp:txXfrm>
        <a:off x="5330218" y="1579112"/>
        <a:ext cx="858796" cy="819691"/>
      </dsp:txXfrm>
    </dsp:sp>
    <dsp:sp modelId="{75E1FE43-827F-4C1E-A1FE-E09C3D3B97A5}">
      <dsp:nvSpPr>
        <dsp:cNvPr id="0" name=""/>
        <dsp:cNvSpPr/>
      </dsp:nvSpPr>
      <dsp:spPr>
        <a:xfrm rot="10800000">
          <a:off x="3582392" y="1734680"/>
          <a:ext cx="1552832" cy="4986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D588C-FFF8-40ED-9793-94BDA9C3AFF7}">
      <dsp:nvSpPr>
        <dsp:cNvPr id="0" name=""/>
        <dsp:cNvSpPr/>
      </dsp:nvSpPr>
      <dsp:spPr>
        <a:xfrm>
          <a:off x="2816960" y="1557682"/>
          <a:ext cx="1662075" cy="847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zh-TW" sz="1200" kern="1200"/>
            <a:t>Moral Hazard Effect</a:t>
          </a:r>
          <a:endParaRPr lang="zh-TW" altLang="en-US" sz="1200" kern="1200"/>
        </a:p>
      </dsp:txBody>
      <dsp:txXfrm>
        <a:off x="2841785" y="1582507"/>
        <a:ext cx="1612425" cy="797928"/>
      </dsp:txXfrm>
    </dsp:sp>
    <dsp:sp modelId="{C3A75FCF-B849-45BD-BACC-9621A01581A3}">
      <dsp:nvSpPr>
        <dsp:cNvPr id="0" name=""/>
        <dsp:cNvSpPr/>
      </dsp:nvSpPr>
      <dsp:spPr>
        <a:xfrm rot="5400324">
          <a:off x="3287602" y="2649667"/>
          <a:ext cx="789723" cy="51975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621AA-ACFC-4A70-AFA8-6D2FDC49FFA5}">
      <dsp:nvSpPr>
        <dsp:cNvPr id="0" name=""/>
        <dsp:cNvSpPr/>
      </dsp:nvSpPr>
      <dsp:spPr>
        <a:xfrm>
          <a:off x="2889517" y="3378035"/>
          <a:ext cx="1662075" cy="7367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zh-TW" sz="1200" kern="1200"/>
            <a:t>Information Cost</a:t>
          </a:r>
          <a:endParaRPr lang="zh-TW" altLang="en-US" sz="1200" kern="1200"/>
        </a:p>
      </dsp:txBody>
      <dsp:txXfrm>
        <a:off x="2911096" y="3399614"/>
        <a:ext cx="1618917" cy="693606"/>
      </dsp:txXfrm>
    </dsp:sp>
    <dsp:sp modelId="{45FFD451-33C9-497E-ADDF-D672B9C77E0A}">
      <dsp:nvSpPr>
        <dsp:cNvPr id="0" name=""/>
        <dsp:cNvSpPr/>
      </dsp:nvSpPr>
      <dsp:spPr>
        <a:xfrm rot="16200000">
          <a:off x="2569837" y="992480"/>
          <a:ext cx="577077" cy="4986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BBE5E4-A41D-4461-A0AF-17E594CF2C3D}">
      <dsp:nvSpPr>
        <dsp:cNvPr id="0" name=""/>
        <dsp:cNvSpPr/>
      </dsp:nvSpPr>
      <dsp:spPr>
        <a:xfrm>
          <a:off x="1842400" y="125623"/>
          <a:ext cx="1662075" cy="7703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zh-TW" sz="1200" kern="1200" dirty="0"/>
            <a:t>Compensation Linked to Firm Value</a:t>
          </a:r>
          <a:endParaRPr lang="zh-TW" altLang="en-US" sz="1200" kern="1200" dirty="0"/>
        </a:p>
      </dsp:txBody>
      <dsp:txXfrm>
        <a:off x="1864964" y="148187"/>
        <a:ext cx="1616947" cy="725264"/>
      </dsp:txXfrm>
    </dsp:sp>
    <dsp:sp modelId="{AE008B8B-0704-46AC-B89D-CCC814852721}">
      <dsp:nvSpPr>
        <dsp:cNvPr id="0" name=""/>
        <dsp:cNvSpPr/>
      </dsp:nvSpPr>
      <dsp:spPr>
        <a:xfrm rot="16200000">
          <a:off x="4116979" y="979490"/>
          <a:ext cx="592643" cy="4986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B41C3F-EB9C-4681-A630-7AB3E0F8BDA3}">
      <dsp:nvSpPr>
        <dsp:cNvPr id="0" name=""/>
        <dsp:cNvSpPr/>
      </dsp:nvSpPr>
      <dsp:spPr>
        <a:xfrm>
          <a:off x="3728635" y="139157"/>
          <a:ext cx="1492261" cy="751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zh-TW" sz="1200" kern="1200"/>
            <a:t>Director Reputation </a:t>
          </a:r>
          <a:endParaRPr lang="zh-TW" altLang="en-US" sz="1200" kern="1200"/>
        </a:p>
      </dsp:txBody>
      <dsp:txXfrm>
        <a:off x="3750650" y="161172"/>
        <a:ext cx="1448231" cy="707613"/>
      </dsp:txXfrm>
    </dsp:sp>
    <dsp:sp modelId="{EBA9B5C0-CA80-4B2F-9242-DE2A6C2F9468}">
      <dsp:nvSpPr>
        <dsp:cNvPr id="0" name=""/>
        <dsp:cNvSpPr/>
      </dsp:nvSpPr>
      <dsp:spPr>
        <a:xfrm>
          <a:off x="6366680" y="1709253"/>
          <a:ext cx="1534641" cy="4986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2B2C5-AD9C-4D0A-A649-120D03305161}">
      <dsp:nvSpPr>
        <dsp:cNvPr id="0" name=""/>
        <dsp:cNvSpPr/>
      </dsp:nvSpPr>
      <dsp:spPr>
        <a:xfrm>
          <a:off x="6969363" y="1554733"/>
          <a:ext cx="1703843" cy="77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zh-TW" sz="1200" kern="1200"/>
            <a:t>Monitoring Effect</a:t>
          </a:r>
          <a:endParaRPr lang="zh-TW" altLang="en-US" sz="1200" kern="1200"/>
        </a:p>
      </dsp:txBody>
      <dsp:txXfrm>
        <a:off x="6992128" y="1577498"/>
        <a:ext cx="1658313" cy="731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a:defRPr sz="1200"/>
            </a:lvl1pPr>
          </a:lstStyle>
          <a:p>
            <a:fld id="{24CE221E-83ED-4F6C-BA5F-3F9E6FDB6953}" type="datetimeFigureOut">
              <a:rPr lang="en-US"/>
              <a:t>9/30/2015</a:t>
            </a:fld>
            <a:endParaRPr/>
          </a:p>
        </p:txBody>
      </p:sp>
      <p:sp>
        <p:nvSpPr>
          <p:cNvPr id="4" name="Footer Placeholder 3"/>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97853E5F-CE67-483C-A264-F17AC70E9CA2}" type="datetimeFigureOut">
              <a:rPr lang="en-US"/>
              <a:t>9/30/2015</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baike.baidu.com/view/35452.htm" TargetMode="External"/><Relationship Id="rId3" Type="http://schemas.openxmlformats.org/officeDocument/2006/relationships/hyperlink" Target="http://baike.baidu.com/view/19552.htm" TargetMode="External"/><Relationship Id="rId7" Type="http://schemas.openxmlformats.org/officeDocument/2006/relationships/hyperlink" Target="http://baike.baidu.com/view/425327.ht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baike.baidu.com/view/49403.htm" TargetMode="External"/><Relationship Id="rId5" Type="http://schemas.openxmlformats.org/officeDocument/2006/relationships/hyperlink" Target="http://baike.baidu.com/view/1112467.htm" TargetMode="External"/><Relationship Id="rId4" Type="http://schemas.openxmlformats.org/officeDocument/2006/relationships/hyperlink" Target="http://baike.baidu.com/view/34023.htm" TargetMode="External"/><Relationship Id="rId9" Type="http://schemas.openxmlformats.org/officeDocument/2006/relationships/hyperlink" Target="http://baike.baidu.com/view/85114.ht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a:t>1</a:t>
            </a:fld>
            <a:endParaRPr lang="en-US"/>
          </a:p>
        </p:txBody>
      </p:sp>
    </p:spTree>
    <p:extLst>
      <p:ext uri="{BB962C8B-B14F-4D97-AF65-F5344CB8AC3E}">
        <p14:creationId xmlns:p14="http://schemas.microsoft.com/office/powerpoint/2010/main" val="283374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11</a:t>
            </a:fld>
            <a:endParaRPr lang="en-US"/>
          </a:p>
        </p:txBody>
      </p:sp>
    </p:spTree>
    <p:extLst>
      <p:ext uri="{BB962C8B-B14F-4D97-AF65-F5344CB8AC3E}">
        <p14:creationId xmlns:p14="http://schemas.microsoft.com/office/powerpoint/2010/main" val="371839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12</a:t>
            </a:fld>
            <a:endParaRPr lang="en-US"/>
          </a:p>
        </p:txBody>
      </p:sp>
    </p:spTree>
    <p:extLst>
      <p:ext uri="{BB962C8B-B14F-4D97-AF65-F5344CB8AC3E}">
        <p14:creationId xmlns:p14="http://schemas.microsoft.com/office/powerpoint/2010/main" val="2949405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14</a:t>
            </a:fld>
            <a:endParaRPr lang="en-US" altLang="zh-HK"/>
          </a:p>
        </p:txBody>
      </p:sp>
    </p:spTree>
    <p:extLst>
      <p:ext uri="{BB962C8B-B14F-4D97-AF65-F5344CB8AC3E}">
        <p14:creationId xmlns:p14="http://schemas.microsoft.com/office/powerpoint/2010/main" val="4256200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15</a:t>
            </a:fld>
            <a:endParaRPr lang="en-US"/>
          </a:p>
        </p:txBody>
      </p:sp>
    </p:spTree>
    <p:extLst>
      <p:ext uri="{BB962C8B-B14F-4D97-AF65-F5344CB8AC3E}">
        <p14:creationId xmlns:p14="http://schemas.microsoft.com/office/powerpoint/2010/main" val="371839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16</a:t>
            </a:fld>
            <a:endParaRPr lang="en-US"/>
          </a:p>
        </p:txBody>
      </p:sp>
    </p:spTree>
    <p:extLst>
      <p:ext uri="{BB962C8B-B14F-4D97-AF65-F5344CB8AC3E}">
        <p14:creationId xmlns:p14="http://schemas.microsoft.com/office/powerpoint/2010/main" val="294940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21</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Boyer, M. M. (2014). Directors’ and officers’ insurance and shareholders’ protection. </a:t>
            </a:r>
            <a:r>
              <a:rPr lang="en-US" altLang="zh-HK" sz="1200" i="1" kern="1200" dirty="0" smtClean="0">
                <a:solidFill>
                  <a:schemeClr val="tx1"/>
                </a:solidFill>
                <a:effectLst/>
                <a:latin typeface="+mn-lt"/>
                <a:ea typeface="+mn-ea"/>
                <a:cs typeface="+mn-cs"/>
              </a:rPr>
              <a:t>Journal of Financial Perspectives</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2</a:t>
            </a:r>
            <a:r>
              <a:rPr lang="en-US" altLang="zh-HK" sz="1200" kern="1200" dirty="0" smtClean="0">
                <a:solidFill>
                  <a:schemeClr val="tx1"/>
                </a:solidFill>
                <a:effectLst/>
                <a:latin typeface="+mn-lt"/>
                <a:ea typeface="+mn-ea"/>
                <a:cs typeface="+mn-cs"/>
              </a:rPr>
              <a:t>(1), 107-128. </a:t>
            </a:r>
            <a:endParaRPr lang="zh-TW" altLang="zh-H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Chalmers, J. M. R., </a:t>
            </a:r>
            <a:r>
              <a:rPr lang="en-US" altLang="zh-HK" sz="1200" kern="1200" dirty="0" err="1" smtClean="0">
                <a:solidFill>
                  <a:schemeClr val="tx1"/>
                </a:solidFill>
                <a:effectLst/>
                <a:latin typeface="+mn-lt"/>
                <a:ea typeface="+mn-ea"/>
                <a:cs typeface="+mn-cs"/>
              </a:rPr>
              <a:t>Dann</a:t>
            </a:r>
            <a:r>
              <a:rPr lang="en-US" altLang="zh-HK" sz="1200" kern="1200" dirty="0" smtClean="0">
                <a:solidFill>
                  <a:schemeClr val="tx1"/>
                </a:solidFill>
                <a:effectLst/>
                <a:latin typeface="+mn-lt"/>
                <a:ea typeface="+mn-ea"/>
                <a:cs typeface="+mn-cs"/>
              </a:rPr>
              <a:t>, L. Y., &amp; Harford, J. (2002). Managerial opportunism? Evidence from directors’ and officers’ insurance purchases.</a:t>
            </a:r>
            <a:r>
              <a:rPr lang="en-US" altLang="zh-HK" sz="1200" i="1" kern="1200" dirty="0" smtClean="0">
                <a:solidFill>
                  <a:schemeClr val="tx1"/>
                </a:solidFill>
                <a:effectLst/>
                <a:latin typeface="+mn-lt"/>
                <a:ea typeface="+mn-ea"/>
                <a:cs typeface="+mn-cs"/>
              </a:rPr>
              <a:t> Journal of Finance</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57</a:t>
            </a:r>
            <a:r>
              <a:rPr lang="en-US" altLang="zh-HK" sz="1200" kern="1200" dirty="0" smtClean="0">
                <a:solidFill>
                  <a:schemeClr val="tx1"/>
                </a:solidFill>
                <a:effectLst/>
                <a:latin typeface="+mn-lt"/>
                <a:ea typeface="+mn-ea"/>
                <a:cs typeface="+mn-cs"/>
              </a:rPr>
              <a:t>(2), 609-636.</a:t>
            </a:r>
            <a:endParaRPr lang="zh-TW" altLang="zh-H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Chang, S. C., Ren, Y., &amp; </a:t>
            </a:r>
            <a:r>
              <a:rPr lang="en-US" altLang="zh-HK" sz="1200" kern="1200" dirty="0" err="1" smtClean="0">
                <a:solidFill>
                  <a:schemeClr val="tx1"/>
                </a:solidFill>
                <a:effectLst/>
                <a:latin typeface="+mn-lt"/>
                <a:ea typeface="+mn-ea"/>
                <a:cs typeface="+mn-cs"/>
              </a:rPr>
              <a:t>Yeh</a:t>
            </a:r>
            <a:r>
              <a:rPr lang="en-US" altLang="zh-HK" sz="1200" kern="1200" dirty="0" smtClean="0">
                <a:solidFill>
                  <a:schemeClr val="tx1"/>
                </a:solidFill>
                <a:effectLst/>
                <a:latin typeface="+mn-lt"/>
                <a:ea typeface="+mn-ea"/>
                <a:cs typeface="+mn-cs"/>
              </a:rPr>
              <a:t>, J. J. H. (2015). The role of information: When is directors’ and officers’ insurance value-added? Working Paper.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Core, J. E. (1997). On the corporate demand for directors’ and officers’ insurance.</a:t>
            </a:r>
            <a:r>
              <a:rPr lang="en-US" altLang="zh-HK" sz="1200" i="1" kern="1200" dirty="0" smtClean="0">
                <a:solidFill>
                  <a:schemeClr val="tx1"/>
                </a:solidFill>
                <a:effectLst/>
                <a:latin typeface="+mn-lt"/>
                <a:ea typeface="+mn-ea"/>
                <a:cs typeface="+mn-cs"/>
              </a:rPr>
              <a:t> Journal of Risk and Insurance</a:t>
            </a:r>
            <a:r>
              <a:rPr lang="en-US" altLang="zh-HK" sz="1200" kern="1200" dirty="0" smtClean="0">
                <a:solidFill>
                  <a:schemeClr val="tx1"/>
                </a:solidFill>
                <a:effectLst/>
                <a:latin typeface="+mn-lt"/>
                <a:ea typeface="+mn-ea"/>
                <a:cs typeface="+mn-cs"/>
              </a:rPr>
              <a:t>,</a:t>
            </a:r>
            <a:r>
              <a:rPr lang="en-US" altLang="zh-HK" sz="1200" i="1" kern="1200" dirty="0" smtClean="0">
                <a:solidFill>
                  <a:schemeClr val="tx1"/>
                </a:solidFill>
                <a:effectLst/>
                <a:latin typeface="+mn-lt"/>
                <a:ea typeface="+mn-ea"/>
                <a:cs typeface="+mn-cs"/>
              </a:rPr>
              <a:t> 64</a:t>
            </a:r>
            <a:r>
              <a:rPr lang="en-US" altLang="zh-HK" sz="1200" kern="1200" dirty="0" smtClean="0">
                <a:solidFill>
                  <a:schemeClr val="tx1"/>
                </a:solidFill>
                <a:effectLst/>
                <a:latin typeface="+mn-lt"/>
                <a:ea typeface="+mn-ea"/>
                <a:cs typeface="+mn-cs"/>
              </a:rPr>
              <a:t>(1), 63-87.</a:t>
            </a:r>
            <a:endParaRPr lang="zh-TW" altLang="zh-H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Parry, M. E., &amp; Parry, A. E. (1991). The purchase of insurance by a risk-neutral firm for a risk-averse agent.</a:t>
            </a:r>
            <a:r>
              <a:rPr lang="en-US" altLang="zh-HK" sz="1200" i="1" kern="1200" dirty="0" smtClean="0">
                <a:solidFill>
                  <a:schemeClr val="tx1"/>
                </a:solidFill>
                <a:effectLst/>
                <a:latin typeface="+mn-lt"/>
                <a:ea typeface="+mn-ea"/>
                <a:cs typeface="+mn-cs"/>
              </a:rPr>
              <a:t> Journal of Risk and Insurance</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58</a:t>
            </a:r>
            <a:r>
              <a:rPr lang="en-US" altLang="zh-HK" sz="1200" kern="1200" dirty="0" smtClean="0">
                <a:solidFill>
                  <a:schemeClr val="tx1"/>
                </a:solidFill>
                <a:effectLst/>
                <a:latin typeface="+mn-lt"/>
                <a:ea typeface="+mn-ea"/>
                <a:cs typeface="+mn-cs"/>
              </a:rPr>
              <a:t>(1), 30-46.</a:t>
            </a:r>
            <a:endParaRPr lang="zh-TW" altLang="zh-HK" sz="1200" kern="1200" dirty="0" smtClean="0">
              <a:solidFill>
                <a:schemeClr val="tx1"/>
              </a:solidFill>
              <a:effectLst/>
              <a:latin typeface="+mn-lt"/>
              <a:ea typeface="+mn-ea"/>
              <a:cs typeface="+mn-cs"/>
            </a:endParaRPr>
          </a:p>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22</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23</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24</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u="none" kern="1200" dirty="0" smtClean="0">
                <a:solidFill>
                  <a:schemeClr val="tx1"/>
                </a:solidFill>
                <a:effectLst/>
                <a:latin typeface="+mn-lt"/>
                <a:ea typeface="+mn-ea"/>
                <a:cs typeface="+mn-cs"/>
              </a:rPr>
              <a:t>Baker, H. K., </a:t>
            </a:r>
            <a:r>
              <a:rPr lang="en-US" altLang="zh-HK" sz="1200" u="none" kern="1200" dirty="0" err="1" smtClean="0">
                <a:solidFill>
                  <a:schemeClr val="tx1"/>
                </a:solidFill>
                <a:effectLst/>
                <a:latin typeface="+mn-lt"/>
                <a:ea typeface="+mn-ea"/>
                <a:cs typeface="+mn-cs"/>
              </a:rPr>
              <a:t>Nofsinger</a:t>
            </a:r>
            <a:r>
              <a:rPr lang="en-US" altLang="zh-HK" sz="1200" u="none" kern="1200" dirty="0" smtClean="0">
                <a:solidFill>
                  <a:schemeClr val="tx1"/>
                </a:solidFill>
                <a:effectLst/>
                <a:latin typeface="+mn-lt"/>
                <a:ea typeface="+mn-ea"/>
                <a:cs typeface="+mn-cs"/>
              </a:rPr>
              <a:t>, J. R., &amp; Weaver, D. G. (2002). International cross-listing and visibility. </a:t>
            </a:r>
            <a:r>
              <a:rPr lang="en-US" altLang="zh-HK" sz="1200" i="1" u="none" kern="1200" dirty="0" smtClean="0">
                <a:solidFill>
                  <a:schemeClr val="tx1"/>
                </a:solidFill>
                <a:effectLst/>
                <a:latin typeface="+mn-lt"/>
                <a:ea typeface="+mn-ea"/>
                <a:cs typeface="+mn-cs"/>
              </a:rPr>
              <a:t>Journal of Financial and Quantitative Analysis, 37</a:t>
            </a:r>
            <a:r>
              <a:rPr lang="en-US" altLang="zh-HK" sz="1200" u="none" kern="1200" dirty="0" smtClean="0">
                <a:solidFill>
                  <a:schemeClr val="tx1"/>
                </a:solidFill>
                <a:effectLst/>
                <a:latin typeface="+mn-lt"/>
                <a:ea typeface="+mn-ea"/>
                <a:cs typeface="+mn-cs"/>
              </a:rPr>
              <a:t>(3), 495-521. </a:t>
            </a:r>
            <a:endParaRPr lang="zh-TW" altLang="zh-HK"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u="none" kern="1200" dirty="0" smtClean="0">
                <a:solidFill>
                  <a:schemeClr val="tx1"/>
                </a:solidFill>
                <a:effectLst/>
                <a:latin typeface="+mn-lt"/>
                <a:ea typeface="+mn-ea"/>
                <a:cs typeface="+mn-cs"/>
              </a:rPr>
              <a:t>Coffee, J. C. (1989). The future as history: The prospects for global convergence in corporate governance and its implications. </a:t>
            </a:r>
            <a:r>
              <a:rPr lang="en-US" altLang="zh-HK" sz="1200" i="1" u="none" kern="1200" dirty="0" smtClean="0">
                <a:solidFill>
                  <a:schemeClr val="tx1"/>
                </a:solidFill>
                <a:effectLst/>
                <a:latin typeface="+mn-lt"/>
                <a:ea typeface="+mn-ea"/>
                <a:cs typeface="+mn-cs"/>
              </a:rPr>
              <a:t>Northwestern University Law Review, 93</a:t>
            </a:r>
            <a:r>
              <a:rPr lang="en-US" altLang="zh-HK" sz="1200" u="none" kern="1200" dirty="0" smtClean="0">
                <a:solidFill>
                  <a:schemeClr val="tx1"/>
                </a:solidFill>
                <a:effectLst/>
                <a:latin typeface="+mn-lt"/>
                <a:ea typeface="+mn-ea"/>
                <a:cs typeface="+mn-cs"/>
              </a:rPr>
              <a:t>(3), 641-707.</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u="none" kern="1200" dirty="0" smtClean="0">
                <a:solidFill>
                  <a:schemeClr val="tx1"/>
                </a:solidFill>
                <a:effectLst/>
                <a:latin typeface="+mn-lt"/>
                <a:ea typeface="+mn-ea"/>
                <a:cs typeface="+mn-cs"/>
              </a:rPr>
              <a:t>Lang, M. H., </a:t>
            </a:r>
            <a:r>
              <a:rPr lang="en-US" altLang="zh-HK" sz="1200" u="none" kern="1200" dirty="0" err="1" smtClean="0">
                <a:solidFill>
                  <a:schemeClr val="tx1"/>
                </a:solidFill>
                <a:effectLst/>
                <a:latin typeface="+mn-lt"/>
                <a:ea typeface="+mn-ea"/>
                <a:cs typeface="+mn-cs"/>
              </a:rPr>
              <a:t>Lins</a:t>
            </a:r>
            <a:r>
              <a:rPr lang="en-US" altLang="zh-HK" sz="1200" u="none" kern="1200" dirty="0" smtClean="0">
                <a:solidFill>
                  <a:schemeClr val="tx1"/>
                </a:solidFill>
                <a:effectLst/>
                <a:latin typeface="+mn-lt"/>
                <a:ea typeface="+mn-ea"/>
                <a:cs typeface="+mn-cs"/>
              </a:rPr>
              <a:t>, K. V., &amp; Miller, D. P. (2003). ADRs, analysts, and accuracy: Does cross listing in the United States improve a firm’s information environment and increase market value? </a:t>
            </a:r>
            <a:r>
              <a:rPr lang="en-US" altLang="zh-HK" sz="1200" i="1" u="none" kern="1200" dirty="0" smtClean="0">
                <a:solidFill>
                  <a:schemeClr val="tx1"/>
                </a:solidFill>
                <a:effectLst/>
                <a:latin typeface="+mn-lt"/>
                <a:ea typeface="+mn-ea"/>
                <a:cs typeface="+mn-cs"/>
              </a:rPr>
              <a:t>Journal of Accounting Research, 41</a:t>
            </a:r>
            <a:r>
              <a:rPr lang="en-US" altLang="zh-HK" sz="1200" u="none" kern="1200" dirty="0" smtClean="0">
                <a:solidFill>
                  <a:schemeClr val="tx1"/>
                </a:solidFill>
                <a:effectLst/>
                <a:latin typeface="+mn-lt"/>
                <a:ea typeface="+mn-ea"/>
                <a:cs typeface="+mn-cs"/>
              </a:rPr>
              <a:t>(2), 317-345.</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u="none" kern="1200" dirty="0" err="1" smtClean="0">
                <a:solidFill>
                  <a:schemeClr val="tx1"/>
                </a:solidFill>
                <a:effectLst/>
                <a:latin typeface="+mn-lt"/>
                <a:ea typeface="+mn-ea"/>
                <a:cs typeface="+mn-cs"/>
              </a:rPr>
              <a:t>Stulz</a:t>
            </a:r>
            <a:r>
              <a:rPr lang="en-US" altLang="zh-HK" sz="1200" u="none" kern="1200" dirty="0" smtClean="0">
                <a:solidFill>
                  <a:schemeClr val="tx1"/>
                </a:solidFill>
                <a:effectLst/>
                <a:latin typeface="+mn-lt"/>
                <a:ea typeface="+mn-ea"/>
                <a:cs typeface="+mn-cs"/>
              </a:rPr>
              <a:t>, R. M. (1999). Globalization, corporate finance and the cost of capital. </a:t>
            </a:r>
            <a:r>
              <a:rPr lang="en-US" altLang="zh-HK" sz="1200" i="1" u="none" kern="1200" dirty="0" smtClean="0">
                <a:solidFill>
                  <a:schemeClr val="tx1"/>
                </a:solidFill>
                <a:effectLst/>
                <a:latin typeface="+mn-lt"/>
                <a:ea typeface="+mn-ea"/>
                <a:cs typeface="+mn-cs"/>
              </a:rPr>
              <a:t>Journal of Applied Corporate Finance, 12</a:t>
            </a:r>
            <a:r>
              <a:rPr lang="en-US" altLang="zh-HK" sz="1200" u="none" kern="1200" dirty="0" smtClean="0">
                <a:solidFill>
                  <a:schemeClr val="tx1"/>
                </a:solidFill>
                <a:effectLst/>
                <a:latin typeface="+mn-lt"/>
                <a:ea typeface="+mn-ea"/>
                <a:cs typeface="+mn-cs"/>
              </a:rPr>
              <a:t>(3), 8-25.</a:t>
            </a:r>
            <a:endParaRPr lang="zh-TW" altLang="zh-HK"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zh-HK" sz="1200" u="none" kern="1200" dirty="0" smtClean="0">
              <a:solidFill>
                <a:schemeClr val="tx1"/>
              </a:solidFill>
              <a:effectLst/>
              <a:latin typeface="+mn-lt"/>
              <a:ea typeface="+mn-ea"/>
              <a:cs typeface="+mn-cs"/>
            </a:endParaRPr>
          </a:p>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25</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http://baike.baidu.com/view/597967.htm#ref_[1]_597967</a:t>
            </a:r>
          </a:p>
          <a:p>
            <a:r>
              <a:rPr lang="zh-CN" altLang="en-US" sz="1200" b="0" i="0" kern="1200" dirty="0" smtClean="0">
                <a:solidFill>
                  <a:schemeClr val="tx1"/>
                </a:solidFill>
                <a:effectLst/>
                <a:latin typeface="+mn-lt"/>
                <a:ea typeface="+mn-ea"/>
                <a:cs typeface="+mn-cs"/>
              </a:rPr>
              <a:t>目前市场上比较大的客户为：</a:t>
            </a:r>
          </a:p>
          <a:p>
            <a:r>
              <a:rPr lang="zh-CN" altLang="en-US" sz="1200" b="0" i="0" kern="1200" dirty="0" smtClean="0">
                <a:solidFill>
                  <a:schemeClr val="tx1"/>
                </a:solidFill>
                <a:effectLst/>
                <a:latin typeface="+mn-lt"/>
                <a:ea typeface="+mn-ea"/>
                <a:cs typeface="+mn-cs"/>
              </a:rPr>
              <a:t>上市公司 保额 保费 承保人</a:t>
            </a:r>
          </a:p>
          <a:p>
            <a:r>
              <a:rPr lang="zh-CN" altLang="en-US" sz="1200" b="0" i="0" kern="1200" dirty="0" smtClean="0">
                <a:solidFill>
                  <a:schemeClr val="tx1"/>
                </a:solidFill>
                <a:effectLst/>
                <a:latin typeface="+mn-lt"/>
                <a:ea typeface="+mn-ea"/>
                <a:cs typeface="+mn-cs"/>
              </a:rPr>
              <a:t>工行 </a:t>
            </a:r>
            <a:r>
              <a:rPr lang="en-US" altLang="zh-CN" sz="1200" b="0" i="0" kern="1200" dirty="0" smtClean="0">
                <a:solidFill>
                  <a:schemeClr val="tx1"/>
                </a:solidFill>
                <a:effectLst/>
                <a:latin typeface="+mn-lt"/>
                <a:ea typeface="+mn-ea"/>
                <a:cs typeface="+mn-cs"/>
              </a:rPr>
              <a:t>5000</a:t>
            </a:r>
            <a:r>
              <a:rPr lang="zh-CN" altLang="en-US" sz="1200" b="0" i="0" kern="1200" dirty="0" smtClean="0">
                <a:solidFill>
                  <a:schemeClr val="tx1"/>
                </a:solidFill>
                <a:effectLst/>
                <a:latin typeface="+mn-lt"/>
                <a:ea typeface="+mn-ea"/>
                <a:cs typeface="+mn-cs"/>
              </a:rPr>
              <a:t>万美元 约为</a:t>
            </a:r>
            <a:r>
              <a:rPr lang="en-US" altLang="zh-CN" sz="1200" b="0" i="0" kern="1200" dirty="0" smtClean="0">
                <a:solidFill>
                  <a:schemeClr val="tx1"/>
                </a:solidFill>
                <a:effectLst/>
                <a:latin typeface="+mn-lt"/>
                <a:ea typeface="+mn-ea"/>
                <a:cs typeface="+mn-cs"/>
              </a:rPr>
              <a:t>148.6</a:t>
            </a:r>
            <a:r>
              <a:rPr lang="zh-CN" altLang="en-US" sz="1200" b="0" i="0" kern="1200" dirty="0" smtClean="0">
                <a:solidFill>
                  <a:schemeClr val="tx1"/>
                </a:solidFill>
                <a:effectLst/>
                <a:latin typeface="+mn-lt"/>
                <a:ea typeface="+mn-ea"/>
                <a:cs typeface="+mn-cs"/>
              </a:rPr>
              <a:t>万美元 美亚等</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家保险公司</a:t>
            </a:r>
          </a:p>
          <a:p>
            <a:r>
              <a:rPr lang="zh-CN" altLang="en-US" sz="1200" b="0" i="0" kern="1200" dirty="0" smtClean="0">
                <a:solidFill>
                  <a:schemeClr val="tx1"/>
                </a:solidFill>
                <a:effectLst/>
                <a:latin typeface="+mn-lt"/>
                <a:ea typeface="+mn-ea"/>
                <a:cs typeface="+mn-cs"/>
              </a:rPr>
              <a:t>中行 </a:t>
            </a:r>
            <a:r>
              <a:rPr lang="en-US" altLang="zh-CN" sz="1200" b="0" i="0" kern="1200" dirty="0" smtClean="0">
                <a:solidFill>
                  <a:schemeClr val="tx1"/>
                </a:solidFill>
                <a:effectLst/>
                <a:latin typeface="+mn-lt"/>
                <a:ea typeface="+mn-ea"/>
                <a:cs typeface="+mn-cs"/>
              </a:rPr>
              <a:t>5000</a:t>
            </a:r>
            <a:r>
              <a:rPr lang="zh-CN" altLang="en-US" sz="1200" b="0" i="0" kern="1200" dirty="0" smtClean="0">
                <a:solidFill>
                  <a:schemeClr val="tx1"/>
                </a:solidFill>
                <a:effectLst/>
                <a:latin typeface="+mn-lt"/>
                <a:ea typeface="+mn-ea"/>
                <a:cs typeface="+mn-cs"/>
              </a:rPr>
              <a:t>万美元 不超过</a:t>
            </a:r>
            <a:r>
              <a:rPr lang="en-US" altLang="zh-CN" sz="1200" b="0" i="0" kern="1200" dirty="0" smtClean="0">
                <a:solidFill>
                  <a:schemeClr val="tx1"/>
                </a:solidFill>
                <a:effectLst/>
                <a:latin typeface="+mn-lt"/>
                <a:ea typeface="+mn-ea"/>
                <a:cs typeface="+mn-cs"/>
              </a:rPr>
              <a:t>70</a:t>
            </a:r>
            <a:r>
              <a:rPr lang="zh-CN" altLang="en-US" sz="1200" b="0" i="0" kern="1200" dirty="0" smtClean="0">
                <a:solidFill>
                  <a:schemeClr val="tx1"/>
                </a:solidFill>
                <a:effectLst/>
                <a:latin typeface="+mn-lt"/>
                <a:ea typeface="+mn-ea"/>
                <a:cs typeface="+mn-cs"/>
              </a:rPr>
              <a:t>万美元 美亚财险、华泰财险、丘博保险、安联保险、中银保险</a:t>
            </a:r>
          </a:p>
          <a:p>
            <a:r>
              <a:rPr lang="zh-CN" altLang="en-US" sz="1200" b="0" i="0" u="none" strike="noStrike" kern="1200" dirty="0" smtClean="0">
                <a:solidFill>
                  <a:schemeClr val="tx1"/>
                </a:solidFill>
                <a:effectLst/>
                <a:latin typeface="+mn-lt"/>
                <a:ea typeface="+mn-ea"/>
                <a:cs typeface="+mn-cs"/>
                <a:hlinkClick r:id="rId3"/>
              </a:rPr>
              <a:t>招商银行</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3000</a:t>
            </a:r>
            <a:r>
              <a:rPr lang="zh-CN" altLang="en-US" sz="1200" b="0" i="0" kern="1200" dirty="0" smtClean="0">
                <a:solidFill>
                  <a:schemeClr val="tx1"/>
                </a:solidFill>
                <a:effectLst/>
                <a:latin typeface="+mn-lt"/>
                <a:ea typeface="+mn-ea"/>
                <a:cs typeface="+mn-cs"/>
              </a:rPr>
              <a:t>万美元 不详 美亚保险等</a:t>
            </a:r>
          </a:p>
          <a:p>
            <a:r>
              <a:rPr lang="zh-CN" altLang="en-US" sz="1200" b="0" i="0" u="sng" kern="1200" dirty="0" smtClean="0">
                <a:solidFill>
                  <a:schemeClr val="tx1"/>
                </a:solidFill>
                <a:effectLst/>
                <a:latin typeface="+mn-lt"/>
                <a:ea typeface="+mn-ea"/>
                <a:cs typeface="+mn-cs"/>
                <a:hlinkClick r:id="rId4"/>
              </a:rPr>
              <a:t>民生银行</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3000</a:t>
            </a:r>
            <a:r>
              <a:rPr lang="zh-CN" altLang="en-US" sz="1200" b="0" i="0" kern="1200" dirty="0" smtClean="0">
                <a:solidFill>
                  <a:schemeClr val="tx1"/>
                </a:solidFill>
                <a:effectLst/>
                <a:latin typeface="+mn-lt"/>
                <a:ea typeface="+mn-ea"/>
                <a:cs typeface="+mn-cs"/>
              </a:rPr>
              <a:t>万美元 不超过</a:t>
            </a:r>
            <a:r>
              <a:rPr lang="en-US" altLang="zh-CN" sz="1200" b="0" i="0" kern="1200" dirty="0" smtClean="0">
                <a:solidFill>
                  <a:schemeClr val="tx1"/>
                </a:solidFill>
                <a:effectLst/>
                <a:latin typeface="+mn-lt"/>
                <a:ea typeface="+mn-ea"/>
                <a:cs typeface="+mn-cs"/>
              </a:rPr>
              <a:t>98.6</a:t>
            </a:r>
            <a:r>
              <a:rPr lang="zh-CN" altLang="en-US" sz="1200" b="0" i="0" kern="1200" dirty="0" smtClean="0">
                <a:solidFill>
                  <a:schemeClr val="tx1"/>
                </a:solidFill>
                <a:effectLst/>
                <a:latin typeface="+mn-lt"/>
                <a:ea typeface="+mn-ea"/>
                <a:cs typeface="+mn-cs"/>
              </a:rPr>
              <a:t>万美元（内含有</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年招股说明书</a:t>
            </a:r>
            <a:r>
              <a:rPr lang="zh-CN" altLang="en-US" sz="1200" b="0" i="0" u="none" strike="noStrike" kern="1200" dirty="0" smtClean="0">
                <a:solidFill>
                  <a:schemeClr val="tx1"/>
                </a:solidFill>
                <a:effectLst/>
                <a:latin typeface="+mn-lt"/>
                <a:ea typeface="+mn-ea"/>
                <a:cs typeface="+mn-cs"/>
                <a:hlinkClick r:id="rId5"/>
              </a:rPr>
              <a:t>责任险</a:t>
            </a:r>
            <a:r>
              <a:rPr lang="zh-CN" altLang="en-US" sz="1200" b="0" i="0" kern="1200" dirty="0" smtClean="0">
                <a:solidFill>
                  <a:schemeClr val="tx1"/>
                </a:solidFill>
                <a:effectLst/>
                <a:latin typeface="+mn-lt"/>
                <a:ea typeface="+mn-ea"/>
                <a:cs typeface="+mn-cs"/>
              </a:rPr>
              <a:t>费） 不详</a:t>
            </a:r>
          </a:p>
          <a:p>
            <a:r>
              <a:rPr lang="zh-CN" altLang="en-US" sz="1200" b="0" i="0" kern="1200" dirty="0" smtClean="0">
                <a:solidFill>
                  <a:schemeClr val="tx1"/>
                </a:solidFill>
                <a:effectLst/>
                <a:latin typeface="+mn-lt"/>
                <a:ea typeface="+mn-ea"/>
                <a:cs typeface="+mn-cs"/>
              </a:rPr>
              <a:t>深发展 </a:t>
            </a:r>
            <a:r>
              <a:rPr lang="en-US" altLang="zh-CN" sz="1200" b="0" i="0" kern="1200" dirty="0" smtClean="0">
                <a:solidFill>
                  <a:schemeClr val="tx1"/>
                </a:solidFill>
                <a:effectLst/>
                <a:latin typeface="+mn-lt"/>
                <a:ea typeface="+mn-ea"/>
                <a:cs typeface="+mn-cs"/>
              </a:rPr>
              <a:t>5000</a:t>
            </a:r>
            <a:r>
              <a:rPr lang="zh-CN" altLang="en-US" sz="1200" b="0" i="0" kern="1200" dirty="0" smtClean="0">
                <a:solidFill>
                  <a:schemeClr val="tx1"/>
                </a:solidFill>
                <a:effectLst/>
                <a:latin typeface="+mn-lt"/>
                <a:ea typeface="+mn-ea"/>
                <a:cs typeface="+mn-cs"/>
              </a:rPr>
              <a:t>万美元 约为</a:t>
            </a:r>
            <a:r>
              <a:rPr lang="en-US" altLang="zh-CN" sz="1200" b="0" i="0" kern="1200" dirty="0" smtClean="0">
                <a:solidFill>
                  <a:schemeClr val="tx1"/>
                </a:solidFill>
                <a:effectLst/>
                <a:latin typeface="+mn-lt"/>
                <a:ea typeface="+mn-ea"/>
                <a:cs typeface="+mn-cs"/>
              </a:rPr>
              <a:t>40</a:t>
            </a:r>
            <a:r>
              <a:rPr lang="zh-CN" altLang="en-US" sz="1200" b="0" i="0" kern="1200" dirty="0" smtClean="0">
                <a:solidFill>
                  <a:schemeClr val="tx1"/>
                </a:solidFill>
                <a:effectLst/>
                <a:latin typeface="+mn-lt"/>
                <a:ea typeface="+mn-ea"/>
                <a:cs typeface="+mn-cs"/>
              </a:rPr>
              <a:t>万美元 不详</a:t>
            </a:r>
          </a:p>
          <a:p>
            <a:r>
              <a:rPr lang="zh-CN" altLang="en-US" sz="1200" b="0" i="0" u="none" strike="noStrike" kern="1200" dirty="0" smtClean="0">
                <a:solidFill>
                  <a:schemeClr val="tx1"/>
                </a:solidFill>
                <a:effectLst/>
                <a:latin typeface="+mn-lt"/>
                <a:ea typeface="+mn-ea"/>
                <a:cs typeface="+mn-cs"/>
                <a:hlinkClick r:id="rId6"/>
              </a:rPr>
              <a:t>中信银行</a:t>
            </a:r>
            <a:r>
              <a:rPr lang="en-US" altLang="zh-CN" sz="1200" b="0" i="0" kern="1200" dirty="0" smtClean="0">
                <a:solidFill>
                  <a:schemeClr val="tx1"/>
                </a:solidFill>
                <a:effectLst/>
                <a:latin typeface="+mn-lt"/>
                <a:ea typeface="+mn-ea"/>
                <a:cs typeface="+mn-cs"/>
              </a:rPr>
              <a:t>5000</a:t>
            </a:r>
            <a:r>
              <a:rPr lang="zh-CN" altLang="en-US" sz="1200" b="0" i="0" kern="1200" dirty="0" smtClean="0">
                <a:solidFill>
                  <a:schemeClr val="tx1"/>
                </a:solidFill>
                <a:effectLst/>
                <a:latin typeface="+mn-lt"/>
                <a:ea typeface="+mn-ea"/>
                <a:cs typeface="+mn-cs"/>
              </a:rPr>
              <a:t>万美元 不超过</a:t>
            </a:r>
            <a:r>
              <a:rPr lang="en-US" altLang="zh-CN" sz="1200" b="0" i="0" kern="1200" dirty="0" smtClean="0">
                <a:solidFill>
                  <a:schemeClr val="tx1"/>
                </a:solidFill>
                <a:effectLst/>
                <a:latin typeface="+mn-lt"/>
                <a:ea typeface="+mn-ea"/>
                <a:cs typeface="+mn-cs"/>
              </a:rPr>
              <a:t>70</a:t>
            </a:r>
            <a:r>
              <a:rPr lang="zh-CN" altLang="en-US" sz="1200" b="0" i="0" kern="1200" dirty="0" smtClean="0">
                <a:solidFill>
                  <a:schemeClr val="tx1"/>
                </a:solidFill>
                <a:effectLst/>
                <a:latin typeface="+mn-lt"/>
                <a:ea typeface="+mn-ea"/>
                <a:cs typeface="+mn-cs"/>
              </a:rPr>
              <a:t>万美元 美亚保险、华泰财险、安联保险、中银保险、联邦保险</a:t>
            </a:r>
          </a:p>
          <a:p>
            <a:r>
              <a:rPr lang="zh-CN" altLang="en-US" sz="1200" b="0" i="0" kern="1200" dirty="0" smtClean="0">
                <a:solidFill>
                  <a:schemeClr val="tx1"/>
                </a:solidFill>
                <a:effectLst/>
                <a:latin typeface="+mn-lt"/>
                <a:ea typeface="+mn-ea"/>
                <a:cs typeface="+mn-cs"/>
              </a:rPr>
              <a:t>北京银行 </a:t>
            </a:r>
            <a:r>
              <a:rPr lang="en-US" altLang="zh-CN" sz="1200" b="0" i="0" kern="1200" dirty="0" smtClean="0">
                <a:solidFill>
                  <a:schemeClr val="tx1"/>
                </a:solidFill>
                <a:effectLst/>
                <a:latin typeface="+mn-lt"/>
                <a:ea typeface="+mn-ea"/>
                <a:cs typeface="+mn-cs"/>
              </a:rPr>
              <a:t>15000</a:t>
            </a:r>
            <a:r>
              <a:rPr lang="zh-CN" altLang="en-US" sz="1200" b="0" i="0" kern="1200" dirty="0" smtClean="0">
                <a:solidFill>
                  <a:schemeClr val="tx1"/>
                </a:solidFill>
                <a:effectLst/>
                <a:latin typeface="+mn-lt"/>
                <a:ea typeface="+mn-ea"/>
                <a:cs typeface="+mn-cs"/>
              </a:rPr>
              <a:t>万元 </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万元左右 美亚保险、人保财险</a:t>
            </a:r>
          </a:p>
          <a:p>
            <a:r>
              <a:rPr lang="zh-CN" altLang="en-US" sz="1200" b="0" i="0" u="none" strike="noStrike" kern="1200" dirty="0" smtClean="0">
                <a:solidFill>
                  <a:schemeClr val="tx1"/>
                </a:solidFill>
                <a:effectLst/>
                <a:latin typeface="+mn-lt"/>
                <a:ea typeface="+mn-ea"/>
                <a:cs typeface="+mn-cs"/>
                <a:hlinkClick r:id="rId7"/>
              </a:rPr>
              <a:t>中国平安</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3000</a:t>
            </a:r>
            <a:r>
              <a:rPr lang="zh-CN" altLang="en-US" sz="1200" b="0" i="0" kern="1200" dirty="0" smtClean="0">
                <a:solidFill>
                  <a:schemeClr val="tx1"/>
                </a:solidFill>
                <a:effectLst/>
                <a:latin typeface="+mn-lt"/>
                <a:ea typeface="+mn-ea"/>
                <a:cs typeface="+mn-cs"/>
              </a:rPr>
              <a:t>万美元 </a:t>
            </a:r>
            <a:r>
              <a:rPr lang="en-US" altLang="zh-CN" sz="1200" b="0" i="0" kern="1200" dirty="0" smtClean="0">
                <a:solidFill>
                  <a:schemeClr val="tx1"/>
                </a:solidFill>
                <a:effectLst/>
                <a:latin typeface="+mn-lt"/>
                <a:ea typeface="+mn-ea"/>
                <a:cs typeface="+mn-cs"/>
              </a:rPr>
              <a:t>420</a:t>
            </a:r>
            <a:r>
              <a:rPr lang="zh-CN" altLang="en-US" sz="1200" b="0" i="0" kern="1200" dirty="0" smtClean="0">
                <a:solidFill>
                  <a:schemeClr val="tx1"/>
                </a:solidFill>
                <a:effectLst/>
                <a:latin typeface="+mn-lt"/>
                <a:ea typeface="+mn-ea"/>
                <a:cs typeface="+mn-cs"/>
              </a:rPr>
              <a:t>万元人民币 平安财险（找的国际市场上的</a:t>
            </a:r>
            <a:r>
              <a:rPr lang="zh-CN" altLang="en-US" sz="1200" b="0" i="0" u="none" strike="noStrike" kern="1200" dirty="0" smtClean="0">
                <a:solidFill>
                  <a:schemeClr val="tx1"/>
                </a:solidFill>
                <a:effectLst/>
                <a:latin typeface="+mn-lt"/>
                <a:ea typeface="+mn-ea"/>
                <a:cs typeface="+mn-cs"/>
                <a:hlinkClick r:id="rId8"/>
              </a:rPr>
              <a:t>再保险</a:t>
            </a:r>
            <a:r>
              <a:rPr lang="zh-CN" altLang="en-US" sz="1200" b="0" i="0" kern="1200" dirty="0" smtClean="0">
                <a:solidFill>
                  <a:schemeClr val="tx1"/>
                </a:solidFill>
                <a:effectLst/>
                <a:latin typeface="+mn-lt"/>
                <a:ea typeface="+mn-ea"/>
                <a:cs typeface="+mn-cs"/>
              </a:rPr>
              <a:t>）</a:t>
            </a:r>
          </a:p>
          <a:p>
            <a:r>
              <a:rPr lang="zh-CN" altLang="en-US" sz="1200" b="0" i="0" u="none" strike="noStrike" kern="1200" dirty="0" smtClean="0">
                <a:solidFill>
                  <a:schemeClr val="tx1"/>
                </a:solidFill>
                <a:effectLst/>
                <a:latin typeface="+mn-lt"/>
                <a:ea typeface="+mn-ea"/>
                <a:cs typeface="+mn-cs"/>
                <a:hlinkClick r:id="rId9"/>
              </a:rPr>
              <a:t>中国人寿</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8000</a:t>
            </a:r>
            <a:r>
              <a:rPr lang="zh-CN" altLang="en-US" sz="1200" b="0" i="0" kern="1200" dirty="0" smtClean="0">
                <a:solidFill>
                  <a:schemeClr val="tx1"/>
                </a:solidFill>
                <a:effectLst/>
                <a:latin typeface="+mn-lt"/>
                <a:ea typeface="+mn-ea"/>
                <a:cs typeface="+mn-cs"/>
              </a:rPr>
              <a:t>万到</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亿美元 小于</a:t>
            </a:r>
            <a:r>
              <a:rPr lang="en-US" altLang="zh-CN" sz="1200" b="0" i="0" kern="1200" dirty="0" smtClean="0">
                <a:solidFill>
                  <a:schemeClr val="tx1"/>
                </a:solidFill>
                <a:effectLst/>
                <a:latin typeface="+mn-lt"/>
                <a:ea typeface="+mn-ea"/>
                <a:cs typeface="+mn-cs"/>
              </a:rPr>
              <a:t>400</a:t>
            </a:r>
            <a:r>
              <a:rPr lang="zh-CN" altLang="en-US" sz="1200" b="0" i="0" kern="1200" dirty="0" smtClean="0">
                <a:solidFill>
                  <a:schemeClr val="tx1"/>
                </a:solidFill>
                <a:effectLst/>
                <a:latin typeface="+mn-lt"/>
                <a:ea typeface="+mn-ea"/>
                <a:cs typeface="+mn-cs"/>
              </a:rPr>
              <a:t>万美元 不详</a:t>
            </a:r>
          </a:p>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3</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26</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27</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28</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29</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30</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31</a:t>
            </a:fld>
            <a:endParaRPr lang="en-US"/>
          </a:p>
        </p:txBody>
      </p:sp>
    </p:spTree>
    <p:extLst>
      <p:ext uri="{BB962C8B-B14F-4D97-AF65-F5344CB8AC3E}">
        <p14:creationId xmlns:p14="http://schemas.microsoft.com/office/powerpoint/2010/main" val="36903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err="1" smtClean="0">
                <a:solidFill>
                  <a:schemeClr val="tx1"/>
                </a:solidFill>
                <a:effectLst/>
                <a:latin typeface="+mn-lt"/>
                <a:ea typeface="+mn-ea"/>
                <a:cs typeface="+mn-cs"/>
              </a:rPr>
              <a:t>Barrese</a:t>
            </a:r>
            <a:r>
              <a:rPr lang="en-US" altLang="zh-HK" sz="1200" kern="1200" dirty="0" smtClean="0">
                <a:solidFill>
                  <a:schemeClr val="tx1"/>
                </a:solidFill>
                <a:effectLst/>
                <a:latin typeface="+mn-lt"/>
                <a:ea typeface="+mn-ea"/>
                <a:cs typeface="+mn-cs"/>
              </a:rPr>
              <a:t>, J., &amp; </a:t>
            </a:r>
            <a:r>
              <a:rPr lang="en-US" altLang="zh-HK" sz="1200" kern="1200" dirty="0" err="1" smtClean="0">
                <a:solidFill>
                  <a:schemeClr val="tx1"/>
                </a:solidFill>
                <a:effectLst/>
                <a:latin typeface="+mn-lt"/>
                <a:ea typeface="+mn-ea"/>
                <a:cs typeface="+mn-cs"/>
              </a:rPr>
              <a:t>Scordis</a:t>
            </a:r>
            <a:r>
              <a:rPr lang="en-US" altLang="zh-HK" sz="1200" kern="1200" dirty="0" smtClean="0">
                <a:solidFill>
                  <a:schemeClr val="tx1"/>
                </a:solidFill>
                <a:effectLst/>
                <a:latin typeface="+mn-lt"/>
                <a:ea typeface="+mn-ea"/>
                <a:cs typeface="+mn-cs"/>
              </a:rPr>
              <a:t>, N. (2006). Managerial bias in corporate governance and the effect of D&amp;O insurance: A literature review and synthesis.</a:t>
            </a:r>
            <a:r>
              <a:rPr lang="en-US" altLang="zh-HK" sz="1200" i="1" kern="1200" dirty="0" smtClean="0">
                <a:solidFill>
                  <a:schemeClr val="tx1"/>
                </a:solidFill>
                <a:effectLst/>
                <a:latin typeface="+mn-lt"/>
                <a:ea typeface="+mn-ea"/>
                <a:cs typeface="+mn-cs"/>
              </a:rPr>
              <a:t> International Journal of Disclosure and Governance</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3</a:t>
            </a:r>
            <a:r>
              <a:rPr lang="en-US" altLang="zh-HK" sz="1200" kern="1200" dirty="0" smtClean="0">
                <a:solidFill>
                  <a:schemeClr val="tx1"/>
                </a:solidFill>
                <a:effectLst/>
                <a:latin typeface="+mn-lt"/>
                <a:ea typeface="+mn-ea"/>
                <a:cs typeface="+mn-cs"/>
              </a:rPr>
              <a:t>(3), 185-196. </a:t>
            </a:r>
            <a:endParaRPr lang="zh-TW" altLang="zh-H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Chalmers, J. M. R., </a:t>
            </a:r>
            <a:r>
              <a:rPr lang="en-US" altLang="zh-HK" sz="1200" kern="1200" dirty="0" err="1" smtClean="0">
                <a:solidFill>
                  <a:schemeClr val="tx1"/>
                </a:solidFill>
                <a:effectLst/>
                <a:latin typeface="+mn-lt"/>
                <a:ea typeface="+mn-ea"/>
                <a:cs typeface="+mn-cs"/>
              </a:rPr>
              <a:t>Dann</a:t>
            </a:r>
            <a:r>
              <a:rPr lang="en-US" altLang="zh-HK" sz="1200" kern="1200" dirty="0" smtClean="0">
                <a:solidFill>
                  <a:schemeClr val="tx1"/>
                </a:solidFill>
                <a:effectLst/>
                <a:latin typeface="+mn-lt"/>
                <a:ea typeface="+mn-ea"/>
                <a:cs typeface="+mn-cs"/>
              </a:rPr>
              <a:t>, L. Y., &amp; Harford, J. (2002). Managerial opportunism? Evidence from directors’ and officers’ insurance purchases.</a:t>
            </a:r>
            <a:r>
              <a:rPr lang="en-US" altLang="zh-HK" sz="1200" i="1" kern="1200" dirty="0" smtClean="0">
                <a:solidFill>
                  <a:schemeClr val="tx1"/>
                </a:solidFill>
                <a:effectLst/>
                <a:latin typeface="+mn-lt"/>
                <a:ea typeface="+mn-ea"/>
                <a:cs typeface="+mn-cs"/>
              </a:rPr>
              <a:t> Journal of Finance</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57</a:t>
            </a:r>
            <a:r>
              <a:rPr lang="en-US" altLang="zh-HK" sz="1200" kern="1200" dirty="0" smtClean="0">
                <a:solidFill>
                  <a:schemeClr val="tx1"/>
                </a:solidFill>
                <a:effectLst/>
                <a:latin typeface="+mn-lt"/>
                <a:ea typeface="+mn-ea"/>
                <a:cs typeface="+mn-cs"/>
              </a:rPr>
              <a:t>(2), 609-636.</a:t>
            </a:r>
            <a:endParaRPr lang="zh-TW" altLang="zh-H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Holderness, C. G. (1990). Liability insurers as corporate monitors.</a:t>
            </a:r>
            <a:r>
              <a:rPr lang="en-US" altLang="zh-HK" sz="1200" i="1" kern="1200" dirty="0" smtClean="0">
                <a:solidFill>
                  <a:schemeClr val="tx1"/>
                </a:solidFill>
                <a:effectLst/>
                <a:latin typeface="+mn-lt"/>
                <a:ea typeface="+mn-ea"/>
                <a:cs typeface="+mn-cs"/>
              </a:rPr>
              <a:t> International Review of Law and Economics</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10</a:t>
            </a:r>
            <a:r>
              <a:rPr lang="en-US" altLang="zh-HK" sz="1200" kern="1200" dirty="0" smtClean="0">
                <a:solidFill>
                  <a:schemeClr val="tx1"/>
                </a:solidFill>
                <a:effectLst/>
                <a:latin typeface="+mn-lt"/>
                <a:ea typeface="+mn-ea"/>
                <a:cs typeface="+mn-cs"/>
              </a:rPr>
              <a:t>(2), 115-129.</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Lin, C., Officer, M. S., &amp; Zou, H. (2011). Directors’ and officers’ liability insurance and acquisition outcomes.</a:t>
            </a:r>
            <a:r>
              <a:rPr lang="en-US" altLang="zh-HK" sz="1200" i="1" kern="1200" dirty="0" smtClean="0">
                <a:solidFill>
                  <a:schemeClr val="tx1"/>
                </a:solidFill>
                <a:effectLst/>
                <a:latin typeface="+mn-lt"/>
                <a:ea typeface="+mn-ea"/>
                <a:cs typeface="+mn-cs"/>
              </a:rPr>
              <a:t> Journal of Financial Economics</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102</a:t>
            </a:r>
            <a:r>
              <a:rPr lang="en-US" altLang="zh-HK" sz="1200" kern="1200" dirty="0" smtClean="0">
                <a:solidFill>
                  <a:schemeClr val="tx1"/>
                </a:solidFill>
                <a:effectLst/>
                <a:latin typeface="+mn-lt"/>
                <a:ea typeface="+mn-ea"/>
                <a:cs typeface="+mn-cs"/>
              </a:rPr>
              <a:t>(3), 507-525.</a:t>
            </a:r>
            <a:endParaRPr lang="zh-TW" altLang="zh-H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err="1" smtClean="0">
                <a:solidFill>
                  <a:schemeClr val="tx1"/>
                </a:solidFill>
                <a:effectLst/>
                <a:latin typeface="+mn-lt"/>
                <a:ea typeface="+mn-ea"/>
                <a:cs typeface="+mn-cs"/>
              </a:rPr>
              <a:t>MacMinn</a:t>
            </a:r>
            <a:r>
              <a:rPr lang="en-US" altLang="zh-HK" sz="1200" kern="1200" dirty="0" smtClean="0">
                <a:solidFill>
                  <a:schemeClr val="tx1"/>
                </a:solidFill>
                <a:effectLst/>
                <a:latin typeface="+mn-lt"/>
                <a:ea typeface="+mn-ea"/>
                <a:cs typeface="+mn-cs"/>
              </a:rPr>
              <a:t>, R., Ren, Y., &amp; Han, L. (2012). Directors, directors and officers insurance, and corporate governance.</a:t>
            </a:r>
            <a:r>
              <a:rPr lang="en-US" altLang="zh-HK" sz="1200" i="1" kern="1200" dirty="0" smtClean="0">
                <a:solidFill>
                  <a:schemeClr val="tx1"/>
                </a:solidFill>
                <a:effectLst/>
                <a:latin typeface="+mn-lt"/>
                <a:ea typeface="+mn-ea"/>
                <a:cs typeface="+mn-cs"/>
              </a:rPr>
              <a:t> Journal of Insurance Issues</a:t>
            </a:r>
            <a:r>
              <a:rPr lang="en-US" altLang="zh-HK" sz="1200" kern="1200" dirty="0" smtClean="0">
                <a:solidFill>
                  <a:schemeClr val="tx1"/>
                </a:solidFill>
                <a:effectLst/>
                <a:latin typeface="+mn-lt"/>
                <a:ea typeface="+mn-ea"/>
                <a:cs typeface="+mn-cs"/>
              </a:rPr>
              <a:t>,</a:t>
            </a:r>
            <a:r>
              <a:rPr lang="en-US" altLang="zh-HK" sz="1200" i="1" kern="1200" dirty="0" smtClean="0">
                <a:solidFill>
                  <a:schemeClr val="tx1"/>
                </a:solidFill>
                <a:effectLst/>
                <a:latin typeface="+mn-lt"/>
                <a:ea typeface="+mn-ea"/>
                <a:cs typeface="+mn-cs"/>
              </a:rPr>
              <a:t> 35</a:t>
            </a:r>
            <a:r>
              <a:rPr lang="en-US" altLang="zh-HK" sz="1200" kern="1200" dirty="0" smtClean="0">
                <a:solidFill>
                  <a:schemeClr val="tx1"/>
                </a:solidFill>
                <a:effectLst/>
                <a:latin typeface="+mn-lt"/>
                <a:ea typeface="+mn-ea"/>
                <a:cs typeface="+mn-cs"/>
              </a:rPr>
              <a:t>(2), 159-179.</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smtClean="0">
                <a:solidFill>
                  <a:schemeClr val="tx1"/>
                </a:solidFill>
                <a:effectLst/>
                <a:latin typeface="+mn-lt"/>
                <a:ea typeface="+mn-ea"/>
                <a:cs typeface="+mn-cs"/>
              </a:rPr>
              <a:t>O’Sullivan, N. (1997). Insuring the agents: The role of directors’ and officers’ insurance in corporate governance.</a:t>
            </a:r>
            <a:r>
              <a:rPr lang="en-US" altLang="zh-HK" sz="1200" i="1" kern="1200" dirty="0" smtClean="0">
                <a:solidFill>
                  <a:schemeClr val="tx1"/>
                </a:solidFill>
                <a:effectLst/>
                <a:latin typeface="+mn-lt"/>
                <a:ea typeface="+mn-ea"/>
                <a:cs typeface="+mn-cs"/>
              </a:rPr>
              <a:t> Journal of Risk and Insurance</a:t>
            </a:r>
            <a:r>
              <a:rPr lang="en-US" altLang="zh-HK" sz="1200" kern="1200" dirty="0" smtClean="0">
                <a:solidFill>
                  <a:schemeClr val="tx1"/>
                </a:solidFill>
                <a:effectLst/>
                <a:latin typeface="+mn-lt"/>
                <a:ea typeface="+mn-ea"/>
                <a:cs typeface="+mn-cs"/>
              </a:rPr>
              <a:t>, </a:t>
            </a:r>
            <a:r>
              <a:rPr lang="en-US" altLang="zh-HK" sz="1200" i="1" kern="1200" dirty="0" smtClean="0">
                <a:solidFill>
                  <a:schemeClr val="tx1"/>
                </a:solidFill>
                <a:effectLst/>
                <a:latin typeface="+mn-lt"/>
                <a:ea typeface="+mn-ea"/>
                <a:cs typeface="+mn-cs"/>
              </a:rPr>
              <a:t>64</a:t>
            </a:r>
            <a:r>
              <a:rPr lang="en-US" altLang="zh-HK" sz="1200" kern="1200" dirty="0" smtClean="0">
                <a:solidFill>
                  <a:schemeClr val="tx1"/>
                </a:solidFill>
                <a:effectLst/>
                <a:latin typeface="+mn-lt"/>
                <a:ea typeface="+mn-ea"/>
                <a:cs typeface="+mn-cs"/>
              </a:rPr>
              <a:t>(3), 545-556. </a:t>
            </a:r>
            <a:endParaRPr lang="zh-TW" altLang="zh-H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zh-HK" sz="1200" kern="1200" dirty="0" smtClean="0">
              <a:solidFill>
                <a:schemeClr val="tx1"/>
              </a:solidFill>
              <a:effectLst/>
              <a:latin typeface="+mn-lt"/>
              <a:ea typeface="+mn-ea"/>
              <a:cs typeface="+mn-cs"/>
            </a:endParaRPr>
          </a:p>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4</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HK" sz="1200" kern="1200" dirty="0" err="1" smtClean="0">
                <a:solidFill>
                  <a:schemeClr val="tx1"/>
                </a:solidFill>
                <a:effectLst/>
                <a:latin typeface="+mn-lt"/>
                <a:ea typeface="+mn-ea"/>
                <a:cs typeface="+mn-cs"/>
              </a:rPr>
              <a:t>Duchin</a:t>
            </a:r>
            <a:r>
              <a:rPr lang="en-US" altLang="zh-HK" sz="1200" kern="1200" dirty="0" smtClean="0">
                <a:solidFill>
                  <a:schemeClr val="tx1"/>
                </a:solidFill>
                <a:effectLst/>
                <a:latin typeface="+mn-lt"/>
                <a:ea typeface="+mn-ea"/>
                <a:cs typeface="+mn-cs"/>
              </a:rPr>
              <a:t>, R., </a:t>
            </a:r>
            <a:r>
              <a:rPr lang="en-US" altLang="zh-HK" sz="1200" kern="1200" dirty="0" err="1" smtClean="0">
                <a:solidFill>
                  <a:schemeClr val="tx1"/>
                </a:solidFill>
                <a:effectLst/>
                <a:latin typeface="+mn-lt"/>
                <a:ea typeface="+mn-ea"/>
                <a:cs typeface="+mn-cs"/>
              </a:rPr>
              <a:t>Matsusaka</a:t>
            </a:r>
            <a:r>
              <a:rPr lang="en-US" altLang="zh-HK" sz="1200" kern="1200" dirty="0" smtClean="0">
                <a:solidFill>
                  <a:schemeClr val="tx1"/>
                </a:solidFill>
                <a:effectLst/>
                <a:latin typeface="+mn-lt"/>
                <a:ea typeface="+mn-ea"/>
                <a:cs typeface="+mn-cs"/>
              </a:rPr>
              <a:t>, J. G., &amp; </a:t>
            </a:r>
            <a:r>
              <a:rPr lang="en-US" altLang="zh-HK" sz="1200" kern="1200" dirty="0" err="1" smtClean="0">
                <a:solidFill>
                  <a:schemeClr val="tx1"/>
                </a:solidFill>
                <a:effectLst/>
                <a:latin typeface="+mn-lt"/>
                <a:ea typeface="+mn-ea"/>
                <a:cs typeface="+mn-cs"/>
              </a:rPr>
              <a:t>Ozbas</a:t>
            </a:r>
            <a:r>
              <a:rPr lang="en-US" altLang="zh-HK" sz="1200" kern="1200" dirty="0" smtClean="0">
                <a:solidFill>
                  <a:schemeClr val="tx1"/>
                </a:solidFill>
                <a:effectLst/>
                <a:latin typeface="+mn-lt"/>
                <a:ea typeface="+mn-ea"/>
                <a:cs typeface="+mn-cs"/>
              </a:rPr>
              <a:t>, O. (2010). When are outside directors effective?</a:t>
            </a:r>
            <a:r>
              <a:rPr lang="en-US" altLang="zh-HK" sz="1200" i="1" kern="1200" dirty="0" smtClean="0">
                <a:solidFill>
                  <a:schemeClr val="tx1"/>
                </a:solidFill>
                <a:effectLst/>
                <a:latin typeface="+mn-lt"/>
                <a:ea typeface="+mn-ea"/>
                <a:cs typeface="+mn-cs"/>
              </a:rPr>
              <a:t> Journal of Financial Economics</a:t>
            </a:r>
            <a:r>
              <a:rPr lang="en-US" altLang="zh-HK" sz="1200" kern="1200" dirty="0" smtClean="0">
                <a:solidFill>
                  <a:schemeClr val="tx1"/>
                </a:solidFill>
                <a:effectLst/>
                <a:latin typeface="+mn-lt"/>
                <a:ea typeface="+mn-ea"/>
                <a:cs typeface="+mn-cs"/>
              </a:rPr>
              <a:t>,</a:t>
            </a:r>
            <a:r>
              <a:rPr lang="en-US" altLang="zh-HK" sz="1200" i="1" kern="1200" dirty="0" smtClean="0">
                <a:solidFill>
                  <a:schemeClr val="tx1"/>
                </a:solidFill>
                <a:effectLst/>
                <a:latin typeface="+mn-lt"/>
                <a:ea typeface="+mn-ea"/>
                <a:cs typeface="+mn-cs"/>
              </a:rPr>
              <a:t> 96</a:t>
            </a:r>
            <a:r>
              <a:rPr lang="en-US" altLang="zh-HK" sz="1200" kern="1200" dirty="0" smtClean="0">
                <a:solidFill>
                  <a:schemeClr val="tx1"/>
                </a:solidFill>
                <a:effectLst/>
                <a:latin typeface="+mn-lt"/>
                <a:ea typeface="+mn-ea"/>
                <a:cs typeface="+mn-cs"/>
              </a:rPr>
              <a:t>(2), 195-214.</a:t>
            </a:r>
            <a:endParaRPr lang="zh-TW" altLang="zh-HK" sz="1200" kern="1200" dirty="0" smtClean="0">
              <a:solidFill>
                <a:schemeClr val="tx1"/>
              </a:solidFill>
              <a:effectLst/>
              <a:latin typeface="+mn-lt"/>
              <a:ea typeface="+mn-ea"/>
              <a:cs typeface="+mn-cs"/>
            </a:endParaRPr>
          </a:p>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5</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6</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7</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err="1" smtClean="0">
                <a:solidFill>
                  <a:schemeClr val="tx1"/>
                </a:solidFill>
                <a:effectLst/>
                <a:latin typeface="+mn-lt"/>
                <a:ea typeface="+mn-ea"/>
                <a:cs typeface="+mn-cs"/>
              </a:rPr>
              <a:t>Faleye</a:t>
            </a:r>
            <a:r>
              <a:rPr lang="en-US" altLang="zh-HK" sz="1200" kern="1200" dirty="0" smtClean="0">
                <a:solidFill>
                  <a:schemeClr val="tx1"/>
                </a:solidFill>
                <a:effectLst/>
                <a:latin typeface="+mn-lt"/>
                <a:ea typeface="+mn-ea"/>
                <a:cs typeface="+mn-cs"/>
              </a:rPr>
              <a:t>, O., </a:t>
            </a:r>
            <a:r>
              <a:rPr lang="en-US" altLang="zh-HK" sz="1200" kern="1200" dirty="0" err="1" smtClean="0">
                <a:solidFill>
                  <a:schemeClr val="tx1"/>
                </a:solidFill>
                <a:effectLst/>
                <a:latin typeface="+mn-lt"/>
                <a:ea typeface="+mn-ea"/>
                <a:cs typeface="+mn-cs"/>
              </a:rPr>
              <a:t>Hoitash</a:t>
            </a:r>
            <a:r>
              <a:rPr lang="en-US" altLang="zh-HK" sz="1200" kern="1200" dirty="0" smtClean="0">
                <a:solidFill>
                  <a:schemeClr val="tx1"/>
                </a:solidFill>
                <a:effectLst/>
                <a:latin typeface="+mn-lt"/>
                <a:ea typeface="+mn-ea"/>
                <a:cs typeface="+mn-cs"/>
              </a:rPr>
              <a:t>, R., &amp; </a:t>
            </a:r>
            <a:r>
              <a:rPr lang="en-US" altLang="zh-HK" sz="1200" kern="1200" dirty="0" err="1" smtClean="0">
                <a:solidFill>
                  <a:schemeClr val="tx1"/>
                </a:solidFill>
                <a:effectLst/>
                <a:latin typeface="+mn-lt"/>
                <a:ea typeface="+mn-ea"/>
                <a:cs typeface="+mn-cs"/>
              </a:rPr>
              <a:t>Hoitash</a:t>
            </a:r>
            <a:r>
              <a:rPr lang="en-US" altLang="zh-HK" sz="1200" kern="1200" dirty="0" smtClean="0">
                <a:solidFill>
                  <a:schemeClr val="tx1"/>
                </a:solidFill>
                <a:effectLst/>
                <a:latin typeface="+mn-lt"/>
                <a:ea typeface="+mn-ea"/>
                <a:cs typeface="+mn-cs"/>
              </a:rPr>
              <a:t>, U. (2011). The costs of intense board monitoring. </a:t>
            </a:r>
            <a:r>
              <a:rPr lang="en-US" altLang="zh-HK" sz="1200" i="1" kern="1200" dirty="0" smtClean="0">
                <a:solidFill>
                  <a:schemeClr val="tx1"/>
                </a:solidFill>
                <a:effectLst/>
                <a:latin typeface="+mn-lt"/>
                <a:ea typeface="+mn-ea"/>
                <a:cs typeface="+mn-cs"/>
              </a:rPr>
              <a:t>Journal of Financial Economics</a:t>
            </a:r>
            <a:r>
              <a:rPr lang="en-US" altLang="zh-HK" sz="1200" kern="1200" dirty="0" smtClean="0">
                <a:solidFill>
                  <a:schemeClr val="tx1"/>
                </a:solidFill>
                <a:effectLst/>
                <a:latin typeface="+mn-lt"/>
                <a:ea typeface="+mn-ea"/>
                <a:cs typeface="+mn-cs"/>
              </a:rPr>
              <a:t>,</a:t>
            </a:r>
            <a:r>
              <a:rPr lang="en-US" altLang="zh-HK" sz="1200" i="1" kern="1200" dirty="0" smtClean="0">
                <a:solidFill>
                  <a:schemeClr val="tx1"/>
                </a:solidFill>
                <a:effectLst/>
                <a:latin typeface="+mn-lt"/>
                <a:ea typeface="+mn-ea"/>
                <a:cs typeface="+mn-cs"/>
              </a:rPr>
              <a:t> 101</a:t>
            </a:r>
            <a:r>
              <a:rPr lang="en-US" altLang="zh-HK" sz="1200" kern="1200" dirty="0" smtClean="0">
                <a:solidFill>
                  <a:schemeClr val="tx1"/>
                </a:solidFill>
                <a:effectLst/>
                <a:latin typeface="+mn-lt"/>
                <a:ea typeface="+mn-ea"/>
                <a:cs typeface="+mn-cs"/>
              </a:rPr>
              <a:t>(1), 160-181.</a:t>
            </a:r>
            <a:endParaRPr lang="en-US" altLang="zh-HK"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1200" u="none" kern="1200" dirty="0" err="1" smtClean="0">
                <a:solidFill>
                  <a:schemeClr val="tx1"/>
                </a:solidFill>
                <a:effectLst/>
                <a:latin typeface="+mn-lt"/>
                <a:ea typeface="+mn-ea"/>
                <a:cs typeface="+mn-cs"/>
              </a:rPr>
              <a:t>Kesner</a:t>
            </a:r>
            <a:r>
              <a:rPr lang="en-US" altLang="zh-HK" sz="1200" u="none" kern="1200" dirty="0" smtClean="0">
                <a:solidFill>
                  <a:schemeClr val="tx1"/>
                </a:solidFill>
                <a:effectLst/>
                <a:latin typeface="+mn-lt"/>
                <a:ea typeface="+mn-ea"/>
                <a:cs typeface="+mn-cs"/>
              </a:rPr>
              <a:t>, I.F. (1988). Directors’ characteristics and committee membership: An investigation of type, occupation, tenure, and gender. </a:t>
            </a:r>
            <a:r>
              <a:rPr lang="en-US" altLang="zh-HK" sz="1200" i="1" u="none" kern="1200" dirty="0" smtClean="0">
                <a:solidFill>
                  <a:schemeClr val="tx1"/>
                </a:solidFill>
                <a:effectLst/>
                <a:latin typeface="+mn-lt"/>
                <a:ea typeface="+mn-ea"/>
                <a:cs typeface="+mn-cs"/>
              </a:rPr>
              <a:t>Academy of Management Journal, 31</a:t>
            </a:r>
            <a:r>
              <a:rPr lang="en-US" altLang="zh-HK" sz="1200" u="none" kern="1200" dirty="0" smtClean="0">
                <a:solidFill>
                  <a:schemeClr val="tx1"/>
                </a:solidFill>
                <a:effectLst/>
                <a:latin typeface="+mn-lt"/>
                <a:ea typeface="+mn-ea"/>
                <a:cs typeface="+mn-cs"/>
              </a:rPr>
              <a:t>(1), 66-84.</a:t>
            </a:r>
            <a:endParaRPr lang="zh-TW" altLang="zh-HK" sz="1200" u="none" kern="1200" dirty="0" smtClean="0">
              <a:solidFill>
                <a:schemeClr val="tx1"/>
              </a:solidFill>
              <a:effectLst/>
              <a:latin typeface="+mn-lt"/>
              <a:ea typeface="+mn-ea"/>
              <a:cs typeface="+mn-cs"/>
            </a:endParaRPr>
          </a:p>
          <a:p>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8</a:t>
            </a:fld>
            <a:endParaRPr lang="en-US" altLang="zh-HK"/>
          </a:p>
        </p:txBody>
      </p:sp>
    </p:spTree>
    <p:extLst>
      <p:ext uri="{BB962C8B-B14F-4D97-AF65-F5344CB8AC3E}">
        <p14:creationId xmlns:p14="http://schemas.microsoft.com/office/powerpoint/2010/main" val="141069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9</a:t>
            </a:fld>
            <a:endParaRPr lang="en-US" altLang="zh-HK"/>
          </a:p>
        </p:txBody>
      </p:sp>
    </p:spTree>
    <p:extLst>
      <p:ext uri="{BB962C8B-B14F-4D97-AF65-F5344CB8AC3E}">
        <p14:creationId xmlns:p14="http://schemas.microsoft.com/office/powerpoint/2010/main" val="36002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6BB98AFB-CB0D-4DFE-87B9-B4B0D0DE73CD}" type="slidenum">
              <a:rPr lang="en-US" altLang="zh-HK" smtClean="0"/>
              <a:t>10</a:t>
            </a:fld>
            <a:endParaRPr lang="en-US" altLang="zh-HK"/>
          </a:p>
        </p:txBody>
      </p:sp>
    </p:spTree>
    <p:extLst>
      <p:ext uri="{BB962C8B-B14F-4D97-AF65-F5344CB8AC3E}">
        <p14:creationId xmlns:p14="http://schemas.microsoft.com/office/powerpoint/2010/main" val="4256200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a:t>Click to edit Master title style</a:t>
            </a: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3E0FA9E5-6744-4841-888F-9E7CC0C2B7EC}" type="datetimeFigureOut">
              <a:rPr lang="en-US"/>
              <a:t>9/30/2015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E0FA9E5-6744-4841-888F-9E7CC0C2B7EC}" type="datetimeFigureOut">
              <a:rPr lang="en-US"/>
              <a:t>9/30/2015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a:t>Click to edit Master title style</a:t>
            </a: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E0FA9E5-6744-4841-888F-9E7CC0C2B7EC}" type="datetimeFigureOut">
              <a:rPr lang="en-US"/>
              <a:t>9/30/2015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E0FA9E5-6744-4841-888F-9E7CC0C2B7EC}" type="datetimeFigureOut">
              <a:rPr lang="en-US"/>
              <a:t>9/30/2015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a:t>Click to edit Master title style</a:t>
            </a: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9/30/2015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3E0FA9E5-6744-4841-888F-9E7CC0C2B7EC}" type="datetimeFigureOut">
              <a:rPr lang="en-US"/>
              <a:t>9/30/2015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3E0FA9E5-6744-4841-888F-9E7CC0C2B7EC}" type="datetimeFigureOut">
              <a:rPr lang="en-US"/>
              <a:t>9/30/2015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3E0FA9E5-6744-4841-888F-9E7CC0C2B7EC}" type="datetimeFigureOut">
              <a:rPr lang="en-US"/>
              <a:t>9/30/2015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9/30/2015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a:t>Click to edit Master title style</a:t>
            </a: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9/30/2015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a:t>Click to edit Master title style</a:t>
            </a: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9/30/2015</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ec.gov/news/speech/spch040703cag.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aike.baidu.com/view/597967.htm#ref_[1]_59796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papers.ssrn.com/sol3/papers.cfm?abstract_id=2649124"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8839198" cy="2514601"/>
          </a:xfrm>
        </p:spPr>
        <p:txBody>
          <a:bodyPr>
            <a:normAutofit/>
          </a:bodyPr>
          <a:lstStyle/>
          <a:p>
            <a:r>
              <a:rPr lang="en-US" b="0" dirty="0"/>
              <a:t>Does Information Matter? </a:t>
            </a:r>
            <a:r>
              <a:rPr lang="en-US" b="0" dirty="0" smtClean="0"/>
              <a:t/>
            </a:r>
            <a:br>
              <a:rPr lang="en-US" b="0" dirty="0" smtClean="0"/>
            </a:br>
            <a:r>
              <a:rPr lang="en-US" sz="3600" b="0" dirty="0" smtClean="0"/>
              <a:t>The </a:t>
            </a:r>
            <a:r>
              <a:rPr lang="en-US" sz="3600" b="0" dirty="0"/>
              <a:t>Effects of </a:t>
            </a:r>
            <a:r>
              <a:rPr lang="en-US" sz="3600" b="0" dirty="0" smtClean="0"/>
              <a:t>Directors‘ </a:t>
            </a:r>
            <a:r>
              <a:rPr lang="en-US" sz="3600" b="0" dirty="0"/>
              <a:t>and </a:t>
            </a:r>
            <a:r>
              <a:rPr lang="en-US" sz="3600" b="0" dirty="0" smtClean="0"/>
              <a:t>Officers’ </a:t>
            </a:r>
            <a:r>
              <a:rPr lang="en-US" sz="3600" b="0" dirty="0"/>
              <a:t>Insurance on Shareholder </a:t>
            </a:r>
            <a:r>
              <a:rPr lang="en-US" sz="3600" b="0" dirty="0" smtClean="0"/>
              <a:t>Wealth</a:t>
            </a:r>
            <a:endParaRPr lang="en-US" sz="3600" dirty="0"/>
          </a:p>
        </p:txBody>
      </p:sp>
      <p:sp>
        <p:nvSpPr>
          <p:cNvPr id="3" name="Subtitle 2"/>
          <p:cNvSpPr>
            <a:spLocks noGrp="1"/>
          </p:cNvSpPr>
          <p:nvPr>
            <p:ph type="subTitle" idx="1"/>
          </p:nvPr>
        </p:nvSpPr>
        <p:spPr>
          <a:xfrm>
            <a:off x="1065212" y="3403600"/>
            <a:ext cx="8001000" cy="3073400"/>
          </a:xfrm>
        </p:spPr>
        <p:txBody>
          <a:bodyPr>
            <a:normAutofit/>
          </a:bodyPr>
          <a:lstStyle/>
          <a:p>
            <a:r>
              <a:rPr lang="en-US" dirty="0"/>
              <a:t>Derrick W.H. Fung and </a:t>
            </a:r>
            <a:r>
              <a:rPr lang="en-US" u="sng" dirty="0"/>
              <a:t>Jason J. H. </a:t>
            </a:r>
            <a:r>
              <a:rPr lang="en-US" u="sng" dirty="0" err="1" smtClean="0"/>
              <a:t>Yeh</a:t>
            </a:r>
            <a:endParaRPr lang="en-US" u="sng" dirty="0" smtClean="0"/>
          </a:p>
          <a:p>
            <a:endParaRPr lang="en-US" dirty="0" smtClean="0"/>
          </a:p>
          <a:p>
            <a:r>
              <a:rPr lang="en-US" dirty="0" smtClean="0"/>
              <a:t>The Chinese University of Hong Kong</a:t>
            </a:r>
          </a:p>
          <a:p>
            <a:endParaRPr lang="en-US" dirty="0" smtClean="0"/>
          </a:p>
          <a:p>
            <a:endParaRPr lang="en-US" dirty="0" smtClean="0"/>
          </a:p>
          <a:p>
            <a:endParaRPr lang="en-US" dirty="0"/>
          </a:p>
          <a:p>
            <a:r>
              <a:rPr lang="en-US" sz="1600" i="1" dirty="0" smtClean="0"/>
              <a:t>For NTU Economics Seminar</a:t>
            </a:r>
            <a:endParaRPr lang="en-US" sz="1600" i="1"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8686801" cy="1066800"/>
          </a:xfrm>
        </p:spPr>
        <p:txBody>
          <a:bodyPr/>
          <a:lstStyle/>
          <a:p>
            <a:r>
              <a:rPr lang="en-US" dirty="0" smtClean="0"/>
              <a:t>Empirical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5306034"/>
              </p:ext>
            </p:extLst>
          </p:nvPr>
        </p:nvGraphicFramePr>
        <p:xfrm>
          <a:off x="2741611" y="1512332"/>
          <a:ext cx="6629401" cy="5269466"/>
        </p:xfrm>
        <a:graphic>
          <a:graphicData uri="http://schemas.openxmlformats.org/drawingml/2006/table">
            <a:tbl>
              <a:tblPr firstRow="1" firstCol="1" bandRow="1">
                <a:tableStyleId>{5C22544A-7EE6-4342-B048-85BDC9FD1C3A}</a:tableStyleId>
              </a:tblPr>
              <a:tblGrid>
                <a:gridCol w="2886665"/>
                <a:gridCol w="1110116"/>
                <a:gridCol w="877540"/>
                <a:gridCol w="877540"/>
                <a:gridCol w="877540"/>
              </a:tblGrid>
              <a:tr h="361260">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4">
                  <a:txBody>
                    <a:bodyPr/>
                    <a:lstStyle/>
                    <a:p>
                      <a:pPr algn="ctr">
                        <a:lnSpc>
                          <a:spcPts val="1000"/>
                        </a:lnSpc>
                        <a:spcAft>
                          <a:spcPts val="0"/>
                        </a:spcAft>
                      </a:pPr>
                      <a:endParaRPr lang="en-US" sz="1000" kern="100" dirty="0" smtClean="0">
                        <a:effectLst/>
                      </a:endParaRPr>
                    </a:p>
                    <a:p>
                      <a:pPr algn="ctr">
                        <a:lnSpc>
                          <a:spcPts val="1000"/>
                        </a:lnSpc>
                        <a:spcAft>
                          <a:spcPts val="0"/>
                        </a:spcAft>
                      </a:pPr>
                      <a:r>
                        <a:rPr lang="en-US" sz="1000" kern="100" dirty="0" smtClean="0">
                          <a:effectLst/>
                        </a:rPr>
                        <a:t>Change </a:t>
                      </a:r>
                      <a:r>
                        <a:rPr lang="en-US" sz="1000" kern="100" dirty="0">
                          <a:effectLst/>
                        </a:rPr>
                        <a:t>in Tobin’s Q (%)</a:t>
                      </a:r>
                      <a:endParaRPr lang="zh-TW" sz="1000" kern="100" dirty="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562001">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All</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Low information cost</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Medium information cost</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High information cost</a:t>
                      </a:r>
                      <a:endParaRPr lang="zh-TW" sz="1000" kern="100">
                        <a:effectLst/>
                        <a:latin typeface="Calibri"/>
                        <a:ea typeface="SimSun"/>
                        <a:cs typeface="Times New Roman"/>
                      </a:endParaRPr>
                    </a:p>
                  </a:txBody>
                  <a:tcPr marL="68580" marR="68580" marT="0" marB="0"/>
                </a:tc>
              </a:tr>
              <a:tr h="347201">
                <a:tc>
                  <a:txBody>
                    <a:bodyPr/>
                    <a:lstStyle/>
                    <a:p>
                      <a:pPr>
                        <a:lnSpc>
                          <a:spcPts val="1000"/>
                        </a:lnSpc>
                        <a:spcAft>
                          <a:spcPts val="0"/>
                        </a:spcAft>
                      </a:pPr>
                      <a:r>
                        <a:rPr lang="en-US" sz="1600" kern="100" dirty="0">
                          <a:solidFill>
                            <a:srgbClr val="FF0000"/>
                          </a:solidFill>
                          <a:effectLst/>
                        </a:rPr>
                        <a:t> </a:t>
                      </a:r>
                      <a:endParaRPr lang="zh-TW" sz="1600" kern="100" dirty="0">
                        <a:solidFill>
                          <a:srgbClr val="FF0000"/>
                        </a:solidFill>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a:t>
                      </a:r>
                      <a:endParaRPr lang="zh-TW" sz="1000" kern="100">
                        <a:effectLst/>
                        <a:latin typeface="Calibri"/>
                        <a:ea typeface="SimSun"/>
                        <a:cs typeface="Times New Roman"/>
                      </a:endParaRPr>
                    </a:p>
                  </a:txBody>
                  <a:tcPr marL="68580" marR="68580" marT="0" marB="0"/>
                </a:tc>
              </a:tr>
              <a:tr h="541862">
                <a:tc>
                  <a:txBody>
                    <a:bodyPr/>
                    <a:lstStyle/>
                    <a:p>
                      <a:pPr>
                        <a:lnSpc>
                          <a:spcPts val="1000"/>
                        </a:lnSpc>
                        <a:spcAft>
                          <a:spcPts val="0"/>
                        </a:spcAft>
                      </a:pPr>
                      <a:endParaRPr lang="en-US" sz="1600" kern="100" dirty="0" smtClean="0">
                        <a:solidFill>
                          <a:srgbClr val="FF0000"/>
                        </a:solidFill>
                        <a:effectLst/>
                      </a:endParaRPr>
                    </a:p>
                    <a:p>
                      <a:pPr>
                        <a:lnSpc>
                          <a:spcPts val="1000"/>
                        </a:lnSpc>
                        <a:spcAft>
                          <a:spcPts val="0"/>
                        </a:spcAft>
                      </a:pPr>
                      <a:r>
                        <a:rPr lang="en-US" sz="1600" kern="100" dirty="0" smtClean="0">
                          <a:solidFill>
                            <a:srgbClr val="FF0000"/>
                          </a:solidFill>
                          <a:effectLst/>
                        </a:rPr>
                        <a:t>Δ </a:t>
                      </a:r>
                      <a:r>
                        <a:rPr lang="en-US" sz="1600" kern="100" dirty="0">
                          <a:solidFill>
                            <a:srgbClr val="FF0000"/>
                          </a:solidFill>
                          <a:effectLst/>
                        </a:rPr>
                        <a:t>Insurance coverage ratio (%)</a:t>
                      </a:r>
                      <a:endParaRPr lang="zh-TW" sz="1600" kern="100" dirty="0">
                        <a:solidFill>
                          <a:srgbClr val="FF0000"/>
                        </a:solidFill>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1.266</a:t>
                      </a:r>
                      <a:endParaRPr lang="zh-TW" sz="1000" kern="100" dirty="0">
                        <a:effectLst/>
                      </a:endParaRPr>
                    </a:p>
                    <a:p>
                      <a:pPr algn="ctr">
                        <a:lnSpc>
                          <a:spcPts val="1000"/>
                        </a:lnSpc>
                        <a:spcAft>
                          <a:spcPts val="0"/>
                        </a:spcAft>
                      </a:pPr>
                      <a:r>
                        <a:rPr lang="en-US" sz="1000" kern="100" dirty="0">
                          <a:effectLst/>
                        </a:rPr>
                        <a:t>(1.47)</a:t>
                      </a:r>
                      <a:endParaRPr lang="zh-TW" sz="1000" kern="100" dirty="0">
                        <a:effectLst/>
                        <a:latin typeface="Calibri"/>
                        <a:ea typeface="SimSun"/>
                        <a:cs typeface="Times New Roman"/>
                      </a:endParaRPr>
                    </a:p>
                  </a:txBody>
                  <a:tcPr marL="68580" marR="68580" marT="0" marB="0"/>
                </a:tc>
                <a:tc>
                  <a:txBody>
                    <a:bodyPr/>
                    <a:lstStyle/>
                    <a:p>
                      <a:pPr marL="0" algn="ctr" defTabSz="914400" rtl="0" eaLnBrk="1" latinLnBrk="0" hangingPunct="1">
                        <a:lnSpc>
                          <a:spcPts val="1000"/>
                        </a:lnSpc>
                        <a:spcAft>
                          <a:spcPts val="0"/>
                        </a:spcAft>
                      </a:pPr>
                      <a:r>
                        <a:rPr lang="en-US" sz="1000" kern="100" dirty="0">
                          <a:effectLst/>
                        </a:rPr>
                        <a:t>1.800</a:t>
                      </a:r>
                      <a:r>
                        <a:rPr lang="en-US" sz="1000" b="1" kern="100" dirty="0">
                          <a:solidFill>
                            <a:srgbClr val="FF0000"/>
                          </a:solidFill>
                          <a:effectLst/>
                          <a:latin typeface="+mn-lt"/>
                          <a:ea typeface="+mn-ea"/>
                          <a:cs typeface="+mn-cs"/>
                        </a:rPr>
                        <a:t>**</a:t>
                      </a:r>
                      <a:endParaRPr lang="zh-TW" sz="1000" b="1" kern="100" dirty="0">
                        <a:solidFill>
                          <a:srgbClr val="FF0000"/>
                        </a:solidFill>
                        <a:effectLst/>
                        <a:latin typeface="+mn-lt"/>
                        <a:ea typeface="+mn-ea"/>
                        <a:cs typeface="+mn-cs"/>
                      </a:endParaRPr>
                    </a:p>
                    <a:p>
                      <a:pPr algn="ctr">
                        <a:lnSpc>
                          <a:spcPts val="1000"/>
                        </a:lnSpc>
                        <a:spcAft>
                          <a:spcPts val="0"/>
                        </a:spcAft>
                      </a:pPr>
                      <a:r>
                        <a:rPr lang="en-US" sz="1000" kern="100" dirty="0">
                          <a:effectLst/>
                        </a:rPr>
                        <a:t>(2.13)</a:t>
                      </a:r>
                      <a:endParaRPr lang="zh-TW" sz="1000" kern="100" dirty="0">
                        <a:effectLst/>
                        <a:latin typeface="Calibri"/>
                        <a:ea typeface="SimSun"/>
                        <a:cs typeface="Times New Roman"/>
                      </a:endParaRPr>
                    </a:p>
                  </a:txBody>
                  <a:tcPr marL="68580" marR="68580" marT="0" marB="0"/>
                </a:tc>
                <a:tc>
                  <a:txBody>
                    <a:bodyPr/>
                    <a:lstStyle/>
                    <a:p>
                      <a:pPr marL="0" algn="ctr" defTabSz="914400" rtl="0" eaLnBrk="1" latinLnBrk="0" hangingPunct="1">
                        <a:lnSpc>
                          <a:spcPts val="1000"/>
                        </a:lnSpc>
                        <a:spcAft>
                          <a:spcPts val="0"/>
                        </a:spcAft>
                      </a:pPr>
                      <a:r>
                        <a:rPr lang="en-US" sz="1000" kern="100" dirty="0">
                          <a:effectLst/>
                        </a:rPr>
                        <a:t>5.701</a:t>
                      </a:r>
                      <a:r>
                        <a:rPr lang="en-US" sz="1000" b="1" kern="100" dirty="0">
                          <a:solidFill>
                            <a:srgbClr val="FF0000"/>
                          </a:solidFill>
                          <a:effectLst/>
                          <a:latin typeface="+mn-lt"/>
                          <a:ea typeface="+mn-ea"/>
                          <a:cs typeface="+mn-cs"/>
                        </a:rPr>
                        <a:t>***</a:t>
                      </a:r>
                      <a:endParaRPr lang="zh-TW" sz="1000" b="1" kern="100" dirty="0">
                        <a:solidFill>
                          <a:srgbClr val="FF0000"/>
                        </a:solidFill>
                        <a:effectLst/>
                        <a:latin typeface="+mn-lt"/>
                        <a:ea typeface="+mn-ea"/>
                        <a:cs typeface="+mn-cs"/>
                      </a:endParaRPr>
                    </a:p>
                    <a:p>
                      <a:pPr algn="ctr">
                        <a:lnSpc>
                          <a:spcPts val="1000"/>
                        </a:lnSpc>
                        <a:spcAft>
                          <a:spcPts val="0"/>
                        </a:spcAft>
                      </a:pPr>
                      <a:r>
                        <a:rPr lang="en-US" sz="1000" kern="100" dirty="0">
                          <a:effectLst/>
                        </a:rPr>
                        <a:t>(5.38)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-0.390</a:t>
                      </a:r>
                      <a:endParaRPr lang="zh-TW" sz="1000" kern="100" dirty="0">
                        <a:effectLst/>
                      </a:endParaRPr>
                    </a:p>
                    <a:p>
                      <a:pPr algn="ctr">
                        <a:lnSpc>
                          <a:spcPts val="1000"/>
                        </a:lnSpc>
                        <a:spcAft>
                          <a:spcPts val="0"/>
                        </a:spcAft>
                      </a:pPr>
                      <a:r>
                        <a:rPr lang="en-US" sz="1000" kern="100" dirty="0">
                          <a:effectLst/>
                        </a:rPr>
                        <a:t>(-0.70)</a:t>
                      </a:r>
                      <a:endParaRPr lang="zh-TW" sz="1000" kern="100" dirty="0">
                        <a:effectLst/>
                        <a:latin typeface="Calibri"/>
                        <a:ea typeface="SimSun"/>
                        <a:cs typeface="Times New Roman"/>
                      </a:endParaRPr>
                    </a:p>
                  </a:txBody>
                  <a:tcPr marL="68580" marR="68580" marT="0" marB="0"/>
                </a:tc>
              </a:tr>
              <a:tr h="550714">
                <a:tc>
                  <a:txBody>
                    <a:bodyPr/>
                    <a:lstStyle/>
                    <a:p>
                      <a:pPr>
                        <a:lnSpc>
                          <a:spcPts val="1000"/>
                        </a:lnSpc>
                        <a:spcAft>
                          <a:spcPts val="0"/>
                        </a:spcAft>
                      </a:pPr>
                      <a:r>
                        <a:rPr lang="en-US" sz="1200" kern="100" dirty="0">
                          <a:effectLst/>
                        </a:rPr>
                        <a:t>Board size</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0.928**</a:t>
                      </a:r>
                      <a:endParaRPr lang="zh-TW" sz="1000" kern="100" dirty="0">
                        <a:effectLst/>
                      </a:endParaRPr>
                    </a:p>
                    <a:p>
                      <a:pPr algn="ctr">
                        <a:lnSpc>
                          <a:spcPts val="1000"/>
                        </a:lnSpc>
                        <a:spcAft>
                          <a:spcPts val="0"/>
                        </a:spcAft>
                      </a:pPr>
                      <a:r>
                        <a:rPr lang="en-US" sz="1000" kern="100" dirty="0">
                          <a:effectLst/>
                        </a:rPr>
                        <a:t>(2.20)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2.047***</a:t>
                      </a:r>
                      <a:endParaRPr lang="zh-TW" sz="1000" kern="100" dirty="0">
                        <a:effectLst/>
                      </a:endParaRPr>
                    </a:p>
                    <a:p>
                      <a:pPr algn="ctr">
                        <a:lnSpc>
                          <a:spcPts val="1000"/>
                        </a:lnSpc>
                        <a:spcAft>
                          <a:spcPts val="0"/>
                        </a:spcAft>
                      </a:pPr>
                      <a:r>
                        <a:rPr lang="en-US" sz="1000" kern="100" dirty="0">
                          <a:effectLst/>
                        </a:rPr>
                        <a:t>(4.38)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1.905**</a:t>
                      </a:r>
                      <a:endParaRPr lang="zh-TW" sz="1000" kern="100">
                        <a:effectLst/>
                      </a:endParaRPr>
                    </a:p>
                    <a:p>
                      <a:pPr algn="ctr">
                        <a:lnSpc>
                          <a:spcPts val="1000"/>
                        </a:lnSpc>
                        <a:spcAft>
                          <a:spcPts val="0"/>
                        </a:spcAft>
                      </a:pPr>
                      <a:r>
                        <a:rPr lang="en-US" sz="1000" kern="100">
                          <a:effectLst/>
                        </a:rPr>
                        <a:t>(2.13)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0.590</a:t>
                      </a:r>
                      <a:endParaRPr lang="zh-TW" sz="1000" kern="100">
                        <a:effectLst/>
                      </a:endParaRPr>
                    </a:p>
                    <a:p>
                      <a:pPr algn="ctr">
                        <a:lnSpc>
                          <a:spcPts val="1000"/>
                        </a:lnSpc>
                        <a:spcAft>
                          <a:spcPts val="0"/>
                        </a:spcAft>
                      </a:pPr>
                      <a:r>
                        <a:rPr lang="en-US" sz="1000" kern="100">
                          <a:effectLst/>
                        </a:rPr>
                        <a:t>(0.89)</a:t>
                      </a:r>
                      <a:endParaRPr lang="zh-TW" sz="1000" kern="100">
                        <a:effectLst/>
                        <a:latin typeface="Calibri"/>
                        <a:ea typeface="SimSun"/>
                        <a:cs typeface="Times New Roman"/>
                      </a:endParaRPr>
                    </a:p>
                  </a:txBody>
                  <a:tcPr marL="68580" marR="68580" marT="0" marB="0"/>
                </a:tc>
              </a:tr>
              <a:tr h="449639">
                <a:tc>
                  <a:txBody>
                    <a:bodyPr/>
                    <a:lstStyle/>
                    <a:p>
                      <a:pPr>
                        <a:lnSpc>
                          <a:spcPts val="1000"/>
                        </a:lnSpc>
                        <a:spcAft>
                          <a:spcPts val="0"/>
                        </a:spcAft>
                      </a:pPr>
                      <a:r>
                        <a:rPr lang="en-US" sz="1200" kern="100" dirty="0">
                          <a:effectLst/>
                        </a:rPr>
                        <a:t>Book leverage ratio</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-0.918</a:t>
                      </a:r>
                      <a:endParaRPr lang="zh-TW" sz="1000" kern="100" dirty="0">
                        <a:effectLst/>
                      </a:endParaRPr>
                    </a:p>
                    <a:p>
                      <a:pPr algn="ctr">
                        <a:lnSpc>
                          <a:spcPts val="1000"/>
                        </a:lnSpc>
                        <a:spcAft>
                          <a:spcPts val="0"/>
                        </a:spcAft>
                      </a:pPr>
                      <a:r>
                        <a:rPr lang="en-US" sz="1000" kern="100" dirty="0">
                          <a:effectLst/>
                        </a:rPr>
                        <a:t>(-0.20)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-10.586</a:t>
                      </a:r>
                      <a:endParaRPr lang="zh-TW" sz="1000" kern="100" dirty="0">
                        <a:effectLst/>
                      </a:endParaRPr>
                    </a:p>
                    <a:p>
                      <a:pPr algn="ctr">
                        <a:lnSpc>
                          <a:spcPts val="1000"/>
                        </a:lnSpc>
                        <a:spcAft>
                          <a:spcPts val="0"/>
                        </a:spcAft>
                      </a:pPr>
                      <a:r>
                        <a:rPr lang="en-US" sz="1000" kern="100" dirty="0">
                          <a:effectLst/>
                        </a:rPr>
                        <a:t>(-1.59)</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-18.329</a:t>
                      </a:r>
                      <a:endParaRPr lang="zh-TW" sz="1000" kern="100">
                        <a:effectLst/>
                      </a:endParaRPr>
                    </a:p>
                    <a:p>
                      <a:pPr algn="ctr">
                        <a:lnSpc>
                          <a:spcPts val="1000"/>
                        </a:lnSpc>
                        <a:spcAft>
                          <a:spcPts val="0"/>
                        </a:spcAft>
                      </a:pPr>
                      <a:r>
                        <a:rPr lang="en-US" sz="1000" kern="100">
                          <a:effectLst/>
                        </a:rPr>
                        <a:t>(-1.48)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8.365*</a:t>
                      </a:r>
                      <a:endParaRPr lang="zh-TW" sz="1000" kern="100">
                        <a:effectLst/>
                      </a:endParaRPr>
                    </a:p>
                    <a:p>
                      <a:pPr algn="ctr">
                        <a:lnSpc>
                          <a:spcPts val="1000"/>
                        </a:lnSpc>
                        <a:spcAft>
                          <a:spcPts val="0"/>
                        </a:spcAft>
                      </a:pPr>
                      <a:r>
                        <a:rPr lang="en-US" sz="1000" kern="100">
                          <a:effectLst/>
                        </a:rPr>
                        <a:t>(1.87)</a:t>
                      </a:r>
                      <a:endParaRPr lang="zh-TW" sz="1000" kern="100">
                        <a:effectLst/>
                        <a:latin typeface="Calibri"/>
                        <a:ea typeface="SimSun"/>
                        <a:cs typeface="Times New Roman"/>
                      </a:endParaRPr>
                    </a:p>
                  </a:txBody>
                  <a:tcPr marL="68580" marR="68580" marT="0" marB="0"/>
                </a:tc>
              </a:tr>
              <a:tr h="528419">
                <a:tc>
                  <a:txBody>
                    <a:bodyPr/>
                    <a:lstStyle/>
                    <a:p>
                      <a:pPr>
                        <a:lnSpc>
                          <a:spcPts val="1000"/>
                        </a:lnSpc>
                        <a:spcAft>
                          <a:spcPts val="0"/>
                        </a:spcAft>
                      </a:pPr>
                      <a:r>
                        <a:rPr lang="en-US" sz="1200" kern="100">
                          <a:effectLst/>
                        </a:rPr>
                        <a:t>Firm age</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0.152</a:t>
                      </a:r>
                      <a:endParaRPr lang="zh-TW" sz="1000" kern="100" dirty="0">
                        <a:effectLst/>
                      </a:endParaRPr>
                    </a:p>
                    <a:p>
                      <a:pPr algn="ctr">
                        <a:lnSpc>
                          <a:spcPts val="1000"/>
                        </a:lnSpc>
                        <a:spcAft>
                          <a:spcPts val="0"/>
                        </a:spcAft>
                      </a:pPr>
                      <a:r>
                        <a:rPr lang="en-US" sz="1000" kern="100" dirty="0">
                          <a:effectLst/>
                        </a:rPr>
                        <a:t>(1.68)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0.317**</a:t>
                      </a:r>
                      <a:endParaRPr lang="zh-TW" sz="1000" kern="100" dirty="0">
                        <a:effectLst/>
                      </a:endParaRPr>
                    </a:p>
                    <a:p>
                      <a:pPr algn="ctr">
                        <a:lnSpc>
                          <a:spcPts val="1000"/>
                        </a:lnSpc>
                        <a:spcAft>
                          <a:spcPts val="0"/>
                        </a:spcAft>
                      </a:pPr>
                      <a:r>
                        <a:rPr lang="en-US" sz="1000" kern="100" dirty="0">
                          <a:effectLst/>
                        </a:rPr>
                        <a:t>(2.85)</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0.533***</a:t>
                      </a:r>
                      <a:endParaRPr lang="zh-TW" sz="1000" kern="100" dirty="0">
                        <a:effectLst/>
                      </a:endParaRPr>
                    </a:p>
                    <a:p>
                      <a:pPr algn="ctr">
                        <a:lnSpc>
                          <a:spcPts val="1000"/>
                        </a:lnSpc>
                        <a:spcAft>
                          <a:spcPts val="0"/>
                        </a:spcAft>
                      </a:pPr>
                      <a:r>
                        <a:rPr lang="en-US" sz="1000" kern="100" dirty="0">
                          <a:effectLst/>
                        </a:rPr>
                        <a:t>(3.32)</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-0.176</a:t>
                      </a:r>
                      <a:endParaRPr lang="zh-TW" sz="1000" kern="100" dirty="0">
                        <a:effectLst/>
                      </a:endParaRPr>
                    </a:p>
                    <a:p>
                      <a:pPr algn="ctr">
                        <a:lnSpc>
                          <a:spcPts val="1000"/>
                        </a:lnSpc>
                        <a:spcAft>
                          <a:spcPts val="0"/>
                        </a:spcAft>
                      </a:pPr>
                      <a:r>
                        <a:rPr lang="en-US" sz="1000" kern="100" dirty="0">
                          <a:effectLst/>
                        </a:rPr>
                        <a:t>(-1.33)</a:t>
                      </a:r>
                      <a:endParaRPr lang="zh-TW" sz="1000" kern="100" dirty="0">
                        <a:effectLst/>
                        <a:latin typeface="Calibri"/>
                        <a:ea typeface="SimSun"/>
                        <a:cs typeface="Times New Roman"/>
                      </a:endParaRPr>
                    </a:p>
                  </a:txBody>
                  <a:tcPr marL="68580" marR="68580" marT="0" marB="0"/>
                </a:tc>
              </a:tr>
              <a:tr h="539566">
                <a:tc>
                  <a:txBody>
                    <a:bodyPr/>
                    <a:lstStyle/>
                    <a:p>
                      <a:pPr>
                        <a:lnSpc>
                          <a:spcPts val="1000"/>
                        </a:lnSpc>
                        <a:spcAft>
                          <a:spcPts val="0"/>
                        </a:spcAft>
                      </a:pPr>
                      <a:r>
                        <a:rPr lang="en-US" sz="1200" kern="100">
                          <a:effectLst/>
                        </a:rPr>
                        <a:t>Log(Market value of equity)</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-5.083***</a:t>
                      </a:r>
                      <a:endParaRPr lang="zh-TW" sz="1000" kern="100" dirty="0">
                        <a:effectLst/>
                      </a:endParaRPr>
                    </a:p>
                    <a:p>
                      <a:pPr algn="ctr">
                        <a:lnSpc>
                          <a:spcPts val="1000"/>
                        </a:lnSpc>
                        <a:spcAft>
                          <a:spcPts val="0"/>
                        </a:spcAft>
                      </a:pPr>
                      <a:r>
                        <a:rPr lang="en-US" sz="1000" kern="100" dirty="0">
                          <a:effectLst/>
                        </a:rPr>
                        <a:t>(-4.02)</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-7.255**</a:t>
                      </a:r>
                      <a:endParaRPr lang="zh-TW" sz="1000" kern="100" dirty="0">
                        <a:effectLst/>
                      </a:endParaRPr>
                    </a:p>
                    <a:p>
                      <a:pPr algn="ctr">
                        <a:lnSpc>
                          <a:spcPts val="1000"/>
                        </a:lnSpc>
                        <a:spcAft>
                          <a:spcPts val="0"/>
                        </a:spcAft>
                      </a:pPr>
                      <a:r>
                        <a:rPr lang="en-US" sz="1000" kern="100" dirty="0">
                          <a:effectLst/>
                        </a:rPr>
                        <a:t>(-2.68)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-8.588***</a:t>
                      </a:r>
                      <a:endParaRPr lang="zh-TW" sz="1000" kern="100" dirty="0">
                        <a:effectLst/>
                      </a:endParaRPr>
                    </a:p>
                    <a:p>
                      <a:pPr algn="ctr">
                        <a:lnSpc>
                          <a:spcPts val="1000"/>
                        </a:lnSpc>
                        <a:spcAft>
                          <a:spcPts val="0"/>
                        </a:spcAft>
                      </a:pPr>
                      <a:r>
                        <a:rPr lang="en-US" sz="1000" kern="100" dirty="0">
                          <a:effectLst/>
                        </a:rPr>
                        <a:t>(-4.38)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-1.659</a:t>
                      </a:r>
                      <a:endParaRPr lang="zh-TW" sz="1000" kern="100">
                        <a:effectLst/>
                      </a:endParaRPr>
                    </a:p>
                    <a:p>
                      <a:pPr algn="ctr">
                        <a:lnSpc>
                          <a:spcPts val="1000"/>
                        </a:lnSpc>
                        <a:spcAft>
                          <a:spcPts val="0"/>
                        </a:spcAft>
                      </a:pPr>
                      <a:r>
                        <a:rPr lang="en-US" sz="1000" kern="100">
                          <a:effectLst/>
                        </a:rPr>
                        <a:t>(-1.39)</a:t>
                      </a:r>
                      <a:endParaRPr lang="zh-TW" sz="1000" kern="100">
                        <a:effectLst/>
                        <a:latin typeface="Calibri"/>
                        <a:ea typeface="SimSun"/>
                        <a:cs typeface="Times New Roman"/>
                      </a:endParaRPr>
                    </a:p>
                  </a:txBody>
                  <a:tcPr marL="68580" marR="68580" marT="0" marB="0"/>
                </a:tc>
              </a:tr>
              <a:tr h="347201">
                <a:tc>
                  <a:txBody>
                    <a:bodyPr/>
                    <a:lstStyle/>
                    <a:p>
                      <a:pPr>
                        <a:lnSpc>
                          <a:spcPts val="1000"/>
                        </a:lnSpc>
                        <a:spcAft>
                          <a:spcPts val="0"/>
                        </a:spcAft>
                      </a:pPr>
                      <a:r>
                        <a:rPr lang="en-US" sz="1200" kern="100">
                          <a:effectLst/>
                        </a:rPr>
                        <a:t>Year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347201">
                <a:tc>
                  <a:txBody>
                    <a:bodyPr/>
                    <a:lstStyle/>
                    <a:p>
                      <a:pPr>
                        <a:lnSpc>
                          <a:spcPts val="1000"/>
                        </a:lnSpc>
                        <a:spcAft>
                          <a:spcPts val="0"/>
                        </a:spcAft>
                      </a:pPr>
                      <a:r>
                        <a:rPr lang="en-US" sz="1200" kern="100">
                          <a:effectLst/>
                        </a:rPr>
                        <a:t>48 Fama–French industry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r>
              <a:tr h="347201">
                <a:tc>
                  <a:txBody>
                    <a:bodyPr/>
                    <a:lstStyle/>
                    <a:p>
                      <a:pPr>
                        <a:lnSpc>
                          <a:spcPts val="1000"/>
                        </a:lnSpc>
                        <a:spcAft>
                          <a:spcPts val="0"/>
                        </a:spcAft>
                      </a:pPr>
                      <a:r>
                        <a:rPr lang="en-US" sz="1200" kern="100">
                          <a:effectLst/>
                        </a:rPr>
                        <a:t>R</a:t>
                      </a:r>
                      <a:r>
                        <a:rPr lang="en-US" sz="1200" kern="100" baseline="30000">
                          <a:effectLst/>
                        </a:rPr>
                        <a:t>2</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0.234</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0.320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0.341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0.241</a:t>
                      </a:r>
                      <a:endParaRPr lang="zh-TW" sz="1000" kern="100" dirty="0">
                        <a:effectLst/>
                        <a:latin typeface="Calibri"/>
                        <a:ea typeface="SimSun"/>
                        <a:cs typeface="Times New Roman"/>
                      </a:endParaRPr>
                    </a:p>
                  </a:txBody>
                  <a:tcPr marL="68580" marR="68580" marT="0" marB="0"/>
                </a:tc>
              </a:tr>
              <a:tr h="347201">
                <a:tc>
                  <a:txBody>
                    <a:bodyPr/>
                    <a:lstStyle/>
                    <a:p>
                      <a:pPr>
                        <a:lnSpc>
                          <a:spcPts val="1000"/>
                        </a:lnSpc>
                        <a:spcAft>
                          <a:spcPts val="0"/>
                        </a:spcAft>
                      </a:pPr>
                      <a:r>
                        <a:rPr lang="en-US" sz="1200" kern="100" dirty="0">
                          <a:effectLst/>
                        </a:rPr>
                        <a:t>Observations</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633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217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197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219</a:t>
                      </a:r>
                      <a:endParaRPr lang="zh-TW" sz="1000" kern="100" dirty="0">
                        <a:effectLst/>
                        <a:latin typeface="Calibri"/>
                        <a:ea typeface="SimSun"/>
                        <a:cs typeface="Times New Roman"/>
                      </a:endParaRPr>
                    </a:p>
                  </a:txBody>
                  <a:tcPr marL="68580" marR="68580" marT="0" marB="0"/>
                </a:tc>
              </a:tr>
            </a:tbl>
          </a:graphicData>
        </a:graphic>
      </p:graphicFrame>
      <p:sp>
        <p:nvSpPr>
          <p:cNvPr id="5" name="Rectangle 1"/>
          <p:cNvSpPr>
            <a:spLocks noChangeArrowheads="1"/>
          </p:cNvSpPr>
          <p:nvPr/>
        </p:nvSpPr>
        <p:spPr bwMode="auto">
          <a:xfrm>
            <a:off x="2382438" y="1143000"/>
            <a:ext cx="7308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HK"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itchFamily="18" charset="0"/>
              </a:rPr>
              <a:t>Regression of </a:t>
            </a:r>
            <a:r>
              <a:rPr kumimoji="1" lang="en-US" altLang="zh-HK" b="1"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change in </a:t>
            </a:r>
            <a:r>
              <a:rPr kumimoji="1" lang="en-US" altLang="zh-HK" b="1" i="0" u="none" strike="noStrike" cap="none" normalizeH="0" baseline="0" dirty="0" smtClean="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Tobin’s Q</a:t>
            </a:r>
            <a:r>
              <a:rPr kumimoji="1" lang="en-US" altLang="zh-HK"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on change in insurance coverage ratio</a:t>
            </a:r>
            <a:endParaRPr kumimoji="1" lang="en-US" altLang="zh-HK"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8686801" cy="1066800"/>
          </a:xfrm>
        </p:spPr>
        <p:txBody>
          <a:bodyPr/>
          <a:lstStyle/>
          <a:p>
            <a:r>
              <a:rPr lang="en-US" dirty="0" smtClean="0"/>
              <a:t>Empirical Results</a:t>
            </a:r>
            <a:endParaRPr lang="en-US" dirty="0"/>
          </a:p>
        </p:txBody>
      </p:sp>
      <p:sp>
        <p:nvSpPr>
          <p:cNvPr id="5" name="Rectangle 1"/>
          <p:cNvSpPr>
            <a:spLocks noChangeArrowheads="1"/>
          </p:cNvSpPr>
          <p:nvPr/>
        </p:nvSpPr>
        <p:spPr bwMode="auto">
          <a:xfrm>
            <a:off x="1807634" y="1143000"/>
            <a:ext cx="84584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1" lang="en-US" altLang="zh-HK"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itchFamily="18" charset="0"/>
              </a:rPr>
              <a:t>Regression of </a:t>
            </a:r>
            <a:r>
              <a:rPr kumimoji="1" lang="en-US" altLang="zh-HK" b="1"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change </a:t>
            </a:r>
            <a:r>
              <a:rPr kumimoji="1" lang="en-US" altLang="zh-HK" b="1" dirty="0">
                <a:latin typeface="Times New Roman" panose="02020603050405020304" pitchFamily="18" charset="0"/>
                <a:ea typeface="新細明體" pitchFamily="18" charset="-120"/>
                <a:cs typeface="Times New Roman" panose="02020603050405020304" pitchFamily="18" charset="0"/>
              </a:rPr>
              <a:t>in </a:t>
            </a:r>
            <a:r>
              <a:rPr kumimoji="1" lang="en-US" altLang="zh-HK" b="1" dirty="0">
                <a:solidFill>
                  <a:srgbClr val="FF0000"/>
                </a:solidFill>
                <a:latin typeface="Times New Roman" panose="02020603050405020304" pitchFamily="18" charset="0"/>
                <a:ea typeface="新細明體" pitchFamily="18" charset="-120"/>
                <a:cs typeface="Times New Roman" panose="02020603050405020304" pitchFamily="18" charset="0"/>
              </a:rPr>
              <a:t>market capitalization</a:t>
            </a:r>
            <a:r>
              <a:rPr kumimoji="1" lang="en-US" altLang="zh-HK"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1" lang="en-US" altLang="zh-HK"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on change in insurance coverage ratio</a:t>
            </a:r>
            <a:endParaRPr kumimoji="1" lang="en-US" altLang="zh-HK"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72993831"/>
              </p:ext>
            </p:extLst>
          </p:nvPr>
        </p:nvGraphicFramePr>
        <p:xfrm>
          <a:off x="2741611" y="1512334"/>
          <a:ext cx="6629400" cy="5269466"/>
        </p:xfrm>
        <a:graphic>
          <a:graphicData uri="http://schemas.openxmlformats.org/drawingml/2006/table">
            <a:tbl>
              <a:tblPr firstRow="1" firstCol="1" bandRow="1">
                <a:tableStyleId>{5C22544A-7EE6-4342-B048-85BDC9FD1C3A}</a:tableStyleId>
              </a:tblPr>
              <a:tblGrid>
                <a:gridCol w="2886665"/>
                <a:gridCol w="1110118"/>
                <a:gridCol w="877539"/>
                <a:gridCol w="877539"/>
                <a:gridCol w="877539"/>
              </a:tblGrid>
              <a:tr h="322508">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4">
                  <a:txBody>
                    <a:bodyPr/>
                    <a:lstStyle/>
                    <a:p>
                      <a:pPr algn="ctr">
                        <a:lnSpc>
                          <a:spcPts val="1000"/>
                        </a:lnSpc>
                        <a:spcAft>
                          <a:spcPts val="0"/>
                        </a:spcAft>
                      </a:pPr>
                      <a:endParaRPr lang="en-US" sz="1000" kern="100" dirty="0" smtClean="0">
                        <a:effectLst/>
                      </a:endParaRPr>
                    </a:p>
                    <a:p>
                      <a:pPr algn="ctr">
                        <a:lnSpc>
                          <a:spcPts val="1000"/>
                        </a:lnSpc>
                        <a:spcAft>
                          <a:spcPts val="0"/>
                        </a:spcAft>
                      </a:pPr>
                      <a:r>
                        <a:rPr lang="en-US" sz="1000" kern="100" dirty="0" smtClean="0">
                          <a:effectLst/>
                        </a:rPr>
                        <a:t>Change </a:t>
                      </a:r>
                      <a:r>
                        <a:rPr lang="en-US" sz="1000" kern="100" dirty="0">
                          <a:effectLst/>
                        </a:rPr>
                        <a:t>in market capitalization (%)</a:t>
                      </a:r>
                      <a:endParaRPr lang="zh-TW" sz="1000" kern="100" dirty="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585859">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All</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Low information cost</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Medium information cost</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High information cost</a:t>
                      </a:r>
                      <a:endParaRPr lang="zh-TW" sz="1000" kern="100">
                        <a:effectLst/>
                        <a:latin typeface="Calibri"/>
                        <a:ea typeface="SimSun"/>
                        <a:cs typeface="Times New Roman"/>
                      </a:endParaRPr>
                    </a:p>
                  </a:txBody>
                  <a:tcPr marL="68580" marR="68580" marT="0" marB="0"/>
                </a:tc>
              </a:tr>
              <a:tr h="296854">
                <a:tc>
                  <a:txBody>
                    <a:bodyPr/>
                    <a:lstStyle/>
                    <a:p>
                      <a:pPr>
                        <a:lnSpc>
                          <a:spcPts val="1000"/>
                        </a:lnSpc>
                        <a:spcAft>
                          <a:spcPts val="0"/>
                        </a:spcAft>
                      </a:pPr>
                      <a:r>
                        <a:rPr lang="en-US" sz="1100" kern="100">
                          <a:solidFill>
                            <a:srgbClr val="FF0000"/>
                          </a:solidFill>
                          <a:effectLst/>
                        </a:rPr>
                        <a:t> </a:t>
                      </a:r>
                      <a:endParaRPr lang="zh-TW" sz="1100" kern="100">
                        <a:solidFill>
                          <a:srgbClr val="FF0000"/>
                        </a:solidFill>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a:t>
                      </a:r>
                      <a:endParaRPr lang="zh-TW" sz="1000" kern="100">
                        <a:effectLst/>
                        <a:latin typeface="Calibri"/>
                        <a:ea typeface="SimSun"/>
                        <a:cs typeface="Times New Roman"/>
                      </a:endParaRPr>
                    </a:p>
                  </a:txBody>
                  <a:tcPr marL="68580" marR="68580" marT="0" marB="0"/>
                </a:tc>
              </a:tr>
              <a:tr h="607534">
                <a:tc>
                  <a:txBody>
                    <a:bodyPr/>
                    <a:lstStyle/>
                    <a:p>
                      <a:pPr>
                        <a:lnSpc>
                          <a:spcPts val="1000"/>
                        </a:lnSpc>
                        <a:spcAft>
                          <a:spcPts val="0"/>
                        </a:spcAft>
                      </a:pPr>
                      <a:endParaRPr lang="en-US" sz="1600" kern="100" dirty="0" smtClean="0">
                        <a:solidFill>
                          <a:srgbClr val="FF0000"/>
                        </a:solidFill>
                        <a:effectLst/>
                      </a:endParaRPr>
                    </a:p>
                    <a:p>
                      <a:pPr>
                        <a:lnSpc>
                          <a:spcPts val="1000"/>
                        </a:lnSpc>
                        <a:spcAft>
                          <a:spcPts val="0"/>
                        </a:spcAft>
                      </a:pPr>
                      <a:r>
                        <a:rPr lang="en-US" sz="1600" kern="100" dirty="0" smtClean="0">
                          <a:solidFill>
                            <a:srgbClr val="FF0000"/>
                          </a:solidFill>
                          <a:effectLst/>
                        </a:rPr>
                        <a:t>Δ </a:t>
                      </a:r>
                      <a:r>
                        <a:rPr lang="en-US" sz="1600" kern="100" dirty="0">
                          <a:solidFill>
                            <a:srgbClr val="FF0000"/>
                          </a:solidFill>
                          <a:effectLst/>
                        </a:rPr>
                        <a:t>Insurance coverage ratio (%)</a:t>
                      </a:r>
                      <a:endParaRPr lang="zh-TW" sz="1600" kern="100" dirty="0">
                        <a:solidFill>
                          <a:srgbClr val="FF0000"/>
                        </a:solidFill>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2.263</a:t>
                      </a:r>
                      <a:endParaRPr lang="zh-TW" sz="1000" kern="100" dirty="0">
                        <a:effectLst/>
                      </a:endParaRPr>
                    </a:p>
                    <a:p>
                      <a:pPr algn="ctr">
                        <a:lnSpc>
                          <a:spcPts val="1000"/>
                        </a:lnSpc>
                        <a:spcAft>
                          <a:spcPts val="0"/>
                        </a:spcAft>
                      </a:pPr>
                      <a:r>
                        <a:rPr lang="en-US" sz="1000" kern="100" dirty="0">
                          <a:effectLst/>
                        </a:rPr>
                        <a:t>(1.04)</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4.120</a:t>
                      </a:r>
                      <a:r>
                        <a:rPr lang="en-US" sz="1000" b="1" kern="100" dirty="0">
                          <a:solidFill>
                            <a:srgbClr val="FF0000"/>
                          </a:solidFill>
                          <a:effectLst/>
                          <a:latin typeface="+mn-lt"/>
                          <a:ea typeface="+mn-ea"/>
                          <a:cs typeface="+mn-cs"/>
                        </a:rPr>
                        <a:t>*</a:t>
                      </a:r>
                      <a:endParaRPr lang="zh-TW" sz="1000" b="1" kern="100" dirty="0">
                        <a:solidFill>
                          <a:srgbClr val="FF0000"/>
                        </a:solidFill>
                        <a:effectLst/>
                        <a:latin typeface="+mn-lt"/>
                        <a:ea typeface="+mn-ea"/>
                        <a:cs typeface="+mn-cs"/>
                      </a:endParaRPr>
                    </a:p>
                    <a:p>
                      <a:pPr algn="ctr">
                        <a:lnSpc>
                          <a:spcPts val="1000"/>
                        </a:lnSpc>
                        <a:spcAft>
                          <a:spcPts val="0"/>
                        </a:spcAft>
                      </a:pPr>
                      <a:r>
                        <a:rPr lang="en-US" sz="1000" kern="100" dirty="0">
                          <a:effectLst/>
                        </a:rPr>
                        <a:t>(1.87)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6.750</a:t>
                      </a:r>
                      <a:r>
                        <a:rPr lang="en-US" sz="1000" b="1" kern="100" dirty="0">
                          <a:solidFill>
                            <a:srgbClr val="FF0000"/>
                          </a:solidFill>
                          <a:effectLst/>
                          <a:latin typeface="+mn-lt"/>
                          <a:ea typeface="+mn-ea"/>
                          <a:cs typeface="+mn-cs"/>
                        </a:rPr>
                        <a:t>***</a:t>
                      </a:r>
                      <a:endParaRPr lang="zh-TW" sz="1000" b="1" kern="100" dirty="0">
                        <a:solidFill>
                          <a:srgbClr val="FF0000"/>
                        </a:solidFill>
                        <a:effectLst/>
                        <a:latin typeface="+mn-lt"/>
                        <a:ea typeface="+mn-ea"/>
                        <a:cs typeface="+mn-cs"/>
                      </a:endParaRPr>
                    </a:p>
                    <a:p>
                      <a:pPr algn="ctr">
                        <a:lnSpc>
                          <a:spcPts val="1000"/>
                        </a:lnSpc>
                        <a:spcAft>
                          <a:spcPts val="0"/>
                        </a:spcAft>
                      </a:pPr>
                      <a:r>
                        <a:rPr lang="en-US" sz="1000" kern="100" dirty="0">
                          <a:effectLst/>
                        </a:rPr>
                        <a:t>(3.78)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-0.267</a:t>
                      </a:r>
                      <a:endParaRPr lang="zh-TW" sz="1000" kern="100">
                        <a:effectLst/>
                      </a:endParaRPr>
                    </a:p>
                    <a:p>
                      <a:pPr algn="ctr">
                        <a:lnSpc>
                          <a:spcPts val="1000"/>
                        </a:lnSpc>
                        <a:spcAft>
                          <a:spcPts val="0"/>
                        </a:spcAft>
                      </a:pPr>
                      <a:r>
                        <a:rPr lang="en-US" sz="1000" kern="100">
                          <a:effectLst/>
                        </a:rPr>
                        <a:t>(-0.11)</a:t>
                      </a:r>
                      <a:endParaRPr lang="zh-TW" sz="1000" kern="100">
                        <a:effectLst/>
                        <a:latin typeface="Calibri"/>
                        <a:ea typeface="SimSun"/>
                        <a:cs typeface="Times New Roman"/>
                      </a:endParaRPr>
                    </a:p>
                  </a:txBody>
                  <a:tcPr marL="68580" marR="68580" marT="0" marB="0"/>
                </a:tc>
              </a:tr>
              <a:tr h="607534">
                <a:tc>
                  <a:txBody>
                    <a:bodyPr/>
                    <a:lstStyle/>
                    <a:p>
                      <a:pPr>
                        <a:lnSpc>
                          <a:spcPts val="1000"/>
                        </a:lnSpc>
                        <a:spcAft>
                          <a:spcPts val="0"/>
                        </a:spcAft>
                      </a:pPr>
                      <a:r>
                        <a:rPr lang="en-US" sz="1200" kern="100" dirty="0">
                          <a:effectLst/>
                        </a:rPr>
                        <a:t>Board size</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-0.166</a:t>
                      </a:r>
                      <a:endParaRPr lang="zh-TW" sz="1000" kern="100" dirty="0">
                        <a:effectLst/>
                      </a:endParaRPr>
                    </a:p>
                    <a:p>
                      <a:pPr algn="ctr">
                        <a:lnSpc>
                          <a:spcPts val="1000"/>
                        </a:lnSpc>
                        <a:spcAft>
                          <a:spcPts val="0"/>
                        </a:spcAft>
                      </a:pPr>
                      <a:r>
                        <a:rPr lang="en-US" sz="1000" kern="100" dirty="0">
                          <a:effectLst/>
                        </a:rPr>
                        <a:t>(-0.17)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2.134</a:t>
                      </a:r>
                      <a:endParaRPr lang="zh-TW" sz="1000" kern="100">
                        <a:effectLst/>
                      </a:endParaRPr>
                    </a:p>
                    <a:p>
                      <a:pPr algn="ctr">
                        <a:lnSpc>
                          <a:spcPts val="1000"/>
                        </a:lnSpc>
                        <a:spcAft>
                          <a:spcPts val="0"/>
                        </a:spcAft>
                      </a:pPr>
                      <a:r>
                        <a:rPr lang="en-US" sz="1000" kern="100">
                          <a:effectLst/>
                        </a:rPr>
                        <a:t>(1.59)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1.966</a:t>
                      </a:r>
                      <a:endParaRPr lang="zh-TW" sz="1000" kern="100">
                        <a:effectLst/>
                      </a:endParaRPr>
                    </a:p>
                    <a:p>
                      <a:pPr algn="ctr">
                        <a:lnSpc>
                          <a:spcPts val="1000"/>
                        </a:lnSpc>
                        <a:spcAft>
                          <a:spcPts val="0"/>
                        </a:spcAft>
                      </a:pPr>
                      <a:r>
                        <a:rPr lang="en-US" sz="1000" kern="100">
                          <a:effectLst/>
                        </a:rPr>
                        <a:t>(1.12)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-3.813***</a:t>
                      </a:r>
                      <a:endParaRPr lang="zh-TW" sz="1000" kern="100">
                        <a:effectLst/>
                      </a:endParaRPr>
                    </a:p>
                    <a:p>
                      <a:pPr algn="ctr">
                        <a:lnSpc>
                          <a:spcPts val="1000"/>
                        </a:lnSpc>
                        <a:spcAft>
                          <a:spcPts val="0"/>
                        </a:spcAft>
                      </a:pPr>
                      <a:r>
                        <a:rPr lang="en-US" sz="1000" kern="100">
                          <a:effectLst/>
                        </a:rPr>
                        <a:t>(-2.92)</a:t>
                      </a:r>
                      <a:endParaRPr lang="zh-TW" sz="1000" kern="100">
                        <a:effectLst/>
                        <a:latin typeface="Calibri"/>
                        <a:ea typeface="SimSun"/>
                        <a:cs typeface="Times New Roman"/>
                      </a:endParaRPr>
                    </a:p>
                  </a:txBody>
                  <a:tcPr marL="68580" marR="68580" marT="0" marB="0"/>
                </a:tc>
              </a:tr>
              <a:tr h="566695">
                <a:tc>
                  <a:txBody>
                    <a:bodyPr/>
                    <a:lstStyle/>
                    <a:p>
                      <a:pPr>
                        <a:lnSpc>
                          <a:spcPts val="1000"/>
                        </a:lnSpc>
                        <a:spcAft>
                          <a:spcPts val="0"/>
                        </a:spcAft>
                      </a:pPr>
                      <a:r>
                        <a:rPr lang="en-US" sz="1200" kern="100" dirty="0">
                          <a:effectLst/>
                        </a:rPr>
                        <a:t>Book leverage ratio</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6.390</a:t>
                      </a:r>
                      <a:endParaRPr lang="zh-TW" sz="1000" kern="100" dirty="0">
                        <a:effectLst/>
                      </a:endParaRPr>
                    </a:p>
                    <a:p>
                      <a:pPr algn="ctr">
                        <a:lnSpc>
                          <a:spcPts val="1000"/>
                        </a:lnSpc>
                        <a:spcAft>
                          <a:spcPts val="0"/>
                        </a:spcAft>
                      </a:pPr>
                      <a:r>
                        <a:rPr lang="en-US" sz="1000" kern="100" dirty="0">
                          <a:effectLst/>
                        </a:rPr>
                        <a:t>(0.67)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-6.279</a:t>
                      </a:r>
                      <a:endParaRPr lang="zh-TW" sz="1000" kern="100" dirty="0">
                        <a:effectLst/>
                      </a:endParaRPr>
                    </a:p>
                    <a:p>
                      <a:pPr algn="ctr">
                        <a:lnSpc>
                          <a:spcPts val="1000"/>
                        </a:lnSpc>
                        <a:spcAft>
                          <a:spcPts val="0"/>
                        </a:spcAft>
                      </a:pPr>
                      <a:r>
                        <a:rPr lang="en-US" sz="1000" kern="100" dirty="0">
                          <a:effectLst/>
                        </a:rPr>
                        <a:t>(-0.37)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4.262</a:t>
                      </a:r>
                      <a:endParaRPr lang="zh-TW" sz="1000" kern="100">
                        <a:effectLst/>
                      </a:endParaRPr>
                    </a:p>
                    <a:p>
                      <a:pPr algn="ctr">
                        <a:lnSpc>
                          <a:spcPts val="1000"/>
                        </a:lnSpc>
                        <a:spcAft>
                          <a:spcPts val="0"/>
                        </a:spcAft>
                      </a:pPr>
                      <a:r>
                        <a:rPr lang="en-US" sz="1000" kern="100">
                          <a:effectLst/>
                        </a:rPr>
                        <a:t>(0.20)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15.630***</a:t>
                      </a:r>
                      <a:endParaRPr lang="zh-TW" sz="1000" kern="100">
                        <a:effectLst/>
                      </a:endParaRPr>
                    </a:p>
                    <a:p>
                      <a:pPr algn="ctr">
                        <a:lnSpc>
                          <a:spcPts val="1000"/>
                        </a:lnSpc>
                        <a:spcAft>
                          <a:spcPts val="0"/>
                        </a:spcAft>
                      </a:pPr>
                      <a:r>
                        <a:rPr lang="en-US" sz="1000" kern="100">
                          <a:effectLst/>
                        </a:rPr>
                        <a:t>(2.80)</a:t>
                      </a:r>
                      <a:endParaRPr lang="zh-TW" sz="1000" kern="100">
                        <a:effectLst/>
                        <a:latin typeface="Calibri"/>
                        <a:ea typeface="SimSun"/>
                        <a:cs typeface="Times New Roman"/>
                      </a:endParaRPr>
                    </a:p>
                  </a:txBody>
                  <a:tcPr marL="68580" marR="68580" marT="0" marB="0"/>
                </a:tc>
              </a:tr>
              <a:tr h="607534">
                <a:tc>
                  <a:txBody>
                    <a:bodyPr/>
                    <a:lstStyle/>
                    <a:p>
                      <a:pPr>
                        <a:lnSpc>
                          <a:spcPts val="1000"/>
                        </a:lnSpc>
                        <a:spcAft>
                          <a:spcPts val="0"/>
                        </a:spcAft>
                      </a:pPr>
                      <a:r>
                        <a:rPr lang="en-US" sz="1200" kern="100">
                          <a:effectLst/>
                        </a:rPr>
                        <a:t>Firm age</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0.021</a:t>
                      </a:r>
                      <a:endParaRPr lang="zh-TW" sz="1000" kern="100">
                        <a:effectLst/>
                      </a:endParaRPr>
                    </a:p>
                    <a:p>
                      <a:pPr algn="ctr">
                        <a:lnSpc>
                          <a:spcPts val="1000"/>
                        </a:lnSpc>
                        <a:spcAft>
                          <a:spcPts val="0"/>
                        </a:spcAft>
                      </a:pPr>
                      <a:r>
                        <a:rPr lang="en-US" sz="1000" kern="100">
                          <a:effectLst/>
                        </a:rPr>
                        <a:t>(0.15)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0.094</a:t>
                      </a:r>
                      <a:endParaRPr lang="zh-TW" sz="1000" kern="100" dirty="0">
                        <a:effectLst/>
                      </a:endParaRPr>
                    </a:p>
                    <a:p>
                      <a:pPr algn="ctr">
                        <a:lnSpc>
                          <a:spcPts val="1000"/>
                        </a:lnSpc>
                        <a:spcAft>
                          <a:spcPts val="0"/>
                        </a:spcAft>
                      </a:pPr>
                      <a:r>
                        <a:rPr lang="en-US" sz="1000" kern="100" dirty="0">
                          <a:effectLst/>
                        </a:rPr>
                        <a:t>(0.73)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0.650</a:t>
                      </a:r>
                      <a:endParaRPr lang="zh-TW" sz="1000" kern="100">
                        <a:effectLst/>
                      </a:endParaRPr>
                    </a:p>
                    <a:p>
                      <a:pPr algn="ctr">
                        <a:lnSpc>
                          <a:spcPts val="1000"/>
                        </a:lnSpc>
                        <a:spcAft>
                          <a:spcPts val="0"/>
                        </a:spcAft>
                      </a:pPr>
                      <a:r>
                        <a:rPr lang="en-US" sz="1000" kern="100">
                          <a:effectLst/>
                        </a:rPr>
                        <a:t>(1.40)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0.071</a:t>
                      </a:r>
                      <a:endParaRPr lang="zh-TW" sz="1000" kern="100">
                        <a:effectLst/>
                      </a:endParaRPr>
                    </a:p>
                    <a:p>
                      <a:pPr algn="ctr">
                        <a:lnSpc>
                          <a:spcPts val="1000"/>
                        </a:lnSpc>
                        <a:spcAft>
                          <a:spcPts val="0"/>
                        </a:spcAft>
                      </a:pPr>
                      <a:r>
                        <a:rPr lang="en-US" sz="1000" kern="100">
                          <a:effectLst/>
                        </a:rPr>
                        <a:t>(0.21)</a:t>
                      </a:r>
                      <a:endParaRPr lang="zh-TW" sz="1000" kern="100">
                        <a:effectLst/>
                        <a:latin typeface="Calibri"/>
                        <a:ea typeface="SimSun"/>
                        <a:cs typeface="Times New Roman"/>
                      </a:endParaRPr>
                    </a:p>
                  </a:txBody>
                  <a:tcPr marL="68580" marR="68580" marT="0" marB="0"/>
                </a:tc>
              </a:tr>
              <a:tr h="487532">
                <a:tc>
                  <a:txBody>
                    <a:bodyPr/>
                    <a:lstStyle/>
                    <a:p>
                      <a:pPr>
                        <a:lnSpc>
                          <a:spcPts val="1000"/>
                        </a:lnSpc>
                        <a:spcAft>
                          <a:spcPts val="0"/>
                        </a:spcAft>
                      </a:pPr>
                      <a:r>
                        <a:rPr lang="en-US" sz="1200" kern="100">
                          <a:effectLst/>
                        </a:rPr>
                        <a:t>Log(Market value of equity)</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-10.311***</a:t>
                      </a:r>
                      <a:endParaRPr lang="zh-TW" sz="1000" kern="100" dirty="0">
                        <a:effectLst/>
                      </a:endParaRPr>
                    </a:p>
                    <a:p>
                      <a:pPr algn="ctr">
                        <a:lnSpc>
                          <a:spcPts val="1000"/>
                        </a:lnSpc>
                        <a:spcAft>
                          <a:spcPts val="0"/>
                        </a:spcAft>
                      </a:pPr>
                      <a:r>
                        <a:rPr lang="en-US" sz="1000" kern="100" dirty="0">
                          <a:effectLst/>
                        </a:rPr>
                        <a:t>(-5.58)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-13.539**</a:t>
                      </a:r>
                      <a:endParaRPr lang="zh-TW" sz="1000" kern="100" dirty="0">
                        <a:effectLst/>
                      </a:endParaRPr>
                    </a:p>
                    <a:p>
                      <a:pPr algn="ctr">
                        <a:lnSpc>
                          <a:spcPts val="1000"/>
                        </a:lnSpc>
                        <a:spcAft>
                          <a:spcPts val="0"/>
                        </a:spcAft>
                      </a:pPr>
                      <a:r>
                        <a:rPr lang="en-US" sz="1000" kern="100" dirty="0">
                          <a:effectLst/>
                        </a:rPr>
                        <a:t>(-2.40)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-14.728***</a:t>
                      </a:r>
                      <a:endParaRPr lang="zh-TW" sz="1000" kern="100" dirty="0">
                        <a:effectLst/>
                      </a:endParaRPr>
                    </a:p>
                    <a:p>
                      <a:pPr algn="ctr">
                        <a:lnSpc>
                          <a:spcPts val="1000"/>
                        </a:lnSpc>
                        <a:spcAft>
                          <a:spcPts val="0"/>
                        </a:spcAft>
                      </a:pPr>
                      <a:r>
                        <a:rPr lang="en-US" sz="1000" kern="100" dirty="0">
                          <a:effectLst/>
                        </a:rPr>
                        <a:t>(-3.54)</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-6.882**</a:t>
                      </a:r>
                      <a:endParaRPr lang="zh-TW" sz="1000" kern="100">
                        <a:effectLst/>
                      </a:endParaRPr>
                    </a:p>
                    <a:p>
                      <a:pPr algn="ctr">
                        <a:lnSpc>
                          <a:spcPts val="1000"/>
                        </a:lnSpc>
                        <a:spcAft>
                          <a:spcPts val="0"/>
                        </a:spcAft>
                      </a:pPr>
                      <a:r>
                        <a:rPr lang="en-US" sz="1000" kern="100">
                          <a:effectLst/>
                        </a:rPr>
                        <a:t>(-2.27)</a:t>
                      </a:r>
                      <a:endParaRPr lang="zh-TW" sz="1000" kern="100">
                        <a:effectLst/>
                        <a:latin typeface="Calibri"/>
                        <a:ea typeface="SimSun"/>
                        <a:cs typeface="Times New Roman"/>
                      </a:endParaRPr>
                    </a:p>
                  </a:txBody>
                  <a:tcPr marL="68580" marR="68580" marT="0" marB="0"/>
                </a:tc>
              </a:tr>
              <a:tr h="296854">
                <a:tc>
                  <a:txBody>
                    <a:bodyPr/>
                    <a:lstStyle/>
                    <a:p>
                      <a:pPr>
                        <a:lnSpc>
                          <a:spcPts val="1000"/>
                        </a:lnSpc>
                        <a:spcAft>
                          <a:spcPts val="0"/>
                        </a:spcAft>
                      </a:pPr>
                      <a:r>
                        <a:rPr lang="en-US" sz="1200" kern="100">
                          <a:effectLst/>
                        </a:rPr>
                        <a:t>Year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296854">
                <a:tc>
                  <a:txBody>
                    <a:bodyPr/>
                    <a:lstStyle/>
                    <a:p>
                      <a:pPr>
                        <a:lnSpc>
                          <a:spcPts val="1000"/>
                        </a:lnSpc>
                        <a:spcAft>
                          <a:spcPts val="0"/>
                        </a:spcAft>
                      </a:pPr>
                      <a:r>
                        <a:rPr lang="en-US" sz="1200" kern="100">
                          <a:effectLst/>
                        </a:rPr>
                        <a:t>48 Fama–French industry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296854">
                <a:tc>
                  <a:txBody>
                    <a:bodyPr/>
                    <a:lstStyle/>
                    <a:p>
                      <a:pPr>
                        <a:lnSpc>
                          <a:spcPts val="1000"/>
                        </a:lnSpc>
                        <a:spcAft>
                          <a:spcPts val="0"/>
                        </a:spcAft>
                      </a:pPr>
                      <a:r>
                        <a:rPr lang="en-US" sz="1200" kern="100">
                          <a:effectLst/>
                        </a:rPr>
                        <a:t>R</a:t>
                      </a:r>
                      <a:r>
                        <a:rPr lang="en-US" sz="1200" kern="100" baseline="30000">
                          <a:effectLst/>
                        </a:rPr>
                        <a:t>2</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0.245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0.383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0.299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0.258</a:t>
                      </a:r>
                      <a:endParaRPr lang="zh-TW" sz="1000" kern="100" dirty="0">
                        <a:effectLst/>
                        <a:latin typeface="Calibri"/>
                        <a:ea typeface="SimSun"/>
                        <a:cs typeface="Times New Roman"/>
                      </a:endParaRPr>
                    </a:p>
                  </a:txBody>
                  <a:tcPr marL="68580" marR="68580" marT="0" marB="0"/>
                </a:tc>
              </a:tr>
              <a:tr h="296854">
                <a:tc>
                  <a:txBody>
                    <a:bodyPr/>
                    <a:lstStyle/>
                    <a:p>
                      <a:pPr>
                        <a:lnSpc>
                          <a:spcPts val="1000"/>
                        </a:lnSpc>
                        <a:spcAft>
                          <a:spcPts val="0"/>
                        </a:spcAft>
                      </a:pPr>
                      <a:r>
                        <a:rPr lang="en-US" sz="1200" kern="100" dirty="0">
                          <a:effectLst/>
                        </a:rPr>
                        <a:t>Observations</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633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217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197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219</a:t>
                      </a:r>
                      <a:endParaRPr lang="zh-TW" sz="1000" kern="1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23994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8686801" cy="1066800"/>
          </a:xfrm>
        </p:spPr>
        <p:txBody>
          <a:bodyPr/>
          <a:lstStyle/>
          <a:p>
            <a:r>
              <a:rPr lang="en-US" dirty="0" smtClean="0"/>
              <a:t>Empirical Results</a:t>
            </a:r>
            <a:endParaRPr lang="en-US" dirty="0"/>
          </a:p>
        </p:txBody>
      </p:sp>
      <p:sp>
        <p:nvSpPr>
          <p:cNvPr id="5" name="Rectangle 1"/>
          <p:cNvSpPr>
            <a:spLocks noChangeArrowheads="1"/>
          </p:cNvSpPr>
          <p:nvPr/>
        </p:nvSpPr>
        <p:spPr bwMode="auto">
          <a:xfrm>
            <a:off x="2355862" y="1143000"/>
            <a:ext cx="73619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1" lang="en-US" altLang="zh-HK"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itchFamily="18" charset="0"/>
              </a:rPr>
              <a:t>Regression of </a:t>
            </a:r>
            <a:r>
              <a:rPr kumimoji="1" lang="en-US" altLang="zh-HK" b="1" i="0" u="none" strike="noStrike" cap="none" normalizeH="0" baseline="0" dirty="0" smtClean="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change </a:t>
            </a:r>
            <a:r>
              <a:rPr kumimoji="1" lang="en-US" altLang="zh-HK" b="1" dirty="0">
                <a:solidFill>
                  <a:srgbClr val="FF0000"/>
                </a:solidFill>
                <a:latin typeface="Times New Roman" panose="02020603050405020304" pitchFamily="18" charset="0"/>
                <a:ea typeface="新細明體" pitchFamily="18" charset="-120"/>
                <a:cs typeface="Times New Roman" panose="02020603050405020304" pitchFamily="18" charset="0"/>
              </a:rPr>
              <a:t>in </a:t>
            </a:r>
            <a:r>
              <a:rPr kumimoji="1" lang="en-US" altLang="zh-HK" b="1" dirty="0" smtClean="0">
                <a:solidFill>
                  <a:srgbClr val="FF0000"/>
                </a:solidFill>
                <a:latin typeface="Times New Roman" panose="02020603050405020304" pitchFamily="18" charset="0"/>
                <a:ea typeface="新細明體" pitchFamily="18" charset="-120"/>
                <a:cs typeface="Times New Roman" panose="02020603050405020304" pitchFamily="18" charset="0"/>
              </a:rPr>
              <a:t>stock price </a:t>
            </a:r>
            <a:r>
              <a:rPr kumimoji="1" lang="en-US" altLang="zh-HK"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on change in insurance coverage ratio</a:t>
            </a:r>
            <a:endParaRPr kumimoji="1" lang="en-US" altLang="zh-HK"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74635119"/>
              </p:ext>
            </p:extLst>
          </p:nvPr>
        </p:nvGraphicFramePr>
        <p:xfrm>
          <a:off x="2741613" y="1512334"/>
          <a:ext cx="6629397" cy="5269466"/>
        </p:xfrm>
        <a:graphic>
          <a:graphicData uri="http://schemas.openxmlformats.org/drawingml/2006/table">
            <a:tbl>
              <a:tblPr firstRow="1" firstCol="1" bandRow="1">
                <a:tableStyleId>{5C22544A-7EE6-4342-B048-85BDC9FD1C3A}</a:tableStyleId>
              </a:tblPr>
              <a:tblGrid>
                <a:gridCol w="2886665"/>
                <a:gridCol w="1110118"/>
                <a:gridCol w="877538"/>
                <a:gridCol w="877538"/>
                <a:gridCol w="877538"/>
              </a:tblGrid>
              <a:tr h="316712">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4">
                  <a:txBody>
                    <a:bodyPr/>
                    <a:lstStyle/>
                    <a:p>
                      <a:pPr algn="ctr">
                        <a:lnSpc>
                          <a:spcPts val="1000"/>
                        </a:lnSpc>
                        <a:spcAft>
                          <a:spcPts val="0"/>
                        </a:spcAft>
                      </a:pPr>
                      <a:endParaRPr lang="en-US" sz="1000" kern="100" dirty="0" smtClean="0">
                        <a:effectLst/>
                      </a:endParaRPr>
                    </a:p>
                    <a:p>
                      <a:pPr algn="ctr">
                        <a:lnSpc>
                          <a:spcPts val="1000"/>
                        </a:lnSpc>
                        <a:spcAft>
                          <a:spcPts val="0"/>
                        </a:spcAft>
                      </a:pPr>
                      <a:r>
                        <a:rPr lang="en-US" sz="1000" kern="100" dirty="0" smtClean="0">
                          <a:effectLst/>
                        </a:rPr>
                        <a:t>Change </a:t>
                      </a:r>
                      <a:r>
                        <a:rPr lang="en-US" sz="1000" kern="100" dirty="0">
                          <a:effectLst/>
                        </a:rPr>
                        <a:t>in stock price (%)</a:t>
                      </a:r>
                      <a:endParaRPr lang="zh-TW" sz="1000" kern="100" dirty="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670036">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All</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Low information cost</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Medium information cost</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High information cost</a:t>
                      </a:r>
                      <a:endParaRPr lang="zh-TW" sz="1000" kern="100">
                        <a:effectLst/>
                        <a:latin typeface="Calibri"/>
                        <a:ea typeface="SimSun"/>
                        <a:cs typeface="Times New Roman"/>
                      </a:endParaRPr>
                    </a:p>
                  </a:txBody>
                  <a:tcPr marL="68580" marR="68580" marT="0" marB="0"/>
                </a:tc>
              </a:tr>
              <a:tr h="291519">
                <a:tc>
                  <a:txBody>
                    <a:bodyPr/>
                    <a:lstStyle/>
                    <a:p>
                      <a:pPr>
                        <a:lnSpc>
                          <a:spcPts val="1000"/>
                        </a:lnSpc>
                        <a:spcAft>
                          <a:spcPts val="0"/>
                        </a:spcAft>
                      </a:pPr>
                      <a:r>
                        <a:rPr lang="en-US" sz="1200" kern="100" dirty="0">
                          <a:effectLst/>
                        </a:rPr>
                        <a:t> </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a:t>
                      </a:r>
                      <a:endParaRPr lang="zh-TW" sz="1000" kern="100">
                        <a:effectLst/>
                        <a:latin typeface="Calibri"/>
                        <a:ea typeface="SimSun"/>
                        <a:cs typeface="Times New Roman"/>
                      </a:endParaRPr>
                    </a:p>
                  </a:txBody>
                  <a:tcPr marL="68580" marR="68580" marT="0" marB="0"/>
                </a:tc>
              </a:tr>
              <a:tr h="596615">
                <a:tc>
                  <a:txBody>
                    <a:bodyPr/>
                    <a:lstStyle/>
                    <a:p>
                      <a:pPr>
                        <a:lnSpc>
                          <a:spcPts val="1000"/>
                        </a:lnSpc>
                        <a:spcAft>
                          <a:spcPts val="0"/>
                        </a:spcAft>
                      </a:pPr>
                      <a:endParaRPr lang="en-US" sz="1600" kern="100" dirty="0" smtClean="0">
                        <a:solidFill>
                          <a:srgbClr val="FF0000"/>
                        </a:solidFill>
                        <a:effectLst/>
                      </a:endParaRPr>
                    </a:p>
                    <a:p>
                      <a:pPr>
                        <a:lnSpc>
                          <a:spcPts val="1000"/>
                        </a:lnSpc>
                        <a:spcAft>
                          <a:spcPts val="0"/>
                        </a:spcAft>
                      </a:pPr>
                      <a:r>
                        <a:rPr lang="en-US" sz="1600" kern="100" dirty="0" smtClean="0">
                          <a:solidFill>
                            <a:srgbClr val="FF0000"/>
                          </a:solidFill>
                          <a:effectLst/>
                        </a:rPr>
                        <a:t>Δ </a:t>
                      </a:r>
                      <a:r>
                        <a:rPr lang="en-US" sz="1600" kern="100" dirty="0">
                          <a:solidFill>
                            <a:srgbClr val="FF0000"/>
                          </a:solidFill>
                          <a:effectLst/>
                        </a:rPr>
                        <a:t>Insurance coverage ratio (%)</a:t>
                      </a:r>
                      <a:endParaRPr lang="zh-TW" sz="1600" kern="100" dirty="0">
                        <a:solidFill>
                          <a:srgbClr val="FF0000"/>
                        </a:solidFill>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2.045</a:t>
                      </a:r>
                      <a:endParaRPr lang="zh-TW" sz="1000" kern="100" dirty="0">
                        <a:effectLst/>
                      </a:endParaRPr>
                    </a:p>
                    <a:p>
                      <a:pPr algn="ctr">
                        <a:lnSpc>
                          <a:spcPts val="1000"/>
                        </a:lnSpc>
                        <a:spcAft>
                          <a:spcPts val="0"/>
                        </a:spcAft>
                      </a:pPr>
                      <a:r>
                        <a:rPr lang="en-US" sz="1000" kern="100" dirty="0">
                          <a:effectLst/>
                        </a:rPr>
                        <a:t>(1.02)</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4.055</a:t>
                      </a:r>
                      <a:r>
                        <a:rPr lang="en-US" sz="1000" b="1" kern="100" dirty="0">
                          <a:solidFill>
                            <a:srgbClr val="FF0000"/>
                          </a:solidFill>
                          <a:effectLst/>
                        </a:rPr>
                        <a:t>**</a:t>
                      </a:r>
                      <a:endParaRPr lang="zh-TW" sz="1000" b="1" kern="100" dirty="0">
                        <a:solidFill>
                          <a:srgbClr val="FF0000"/>
                        </a:solidFill>
                        <a:effectLst/>
                      </a:endParaRPr>
                    </a:p>
                    <a:p>
                      <a:pPr algn="ctr">
                        <a:lnSpc>
                          <a:spcPts val="1000"/>
                        </a:lnSpc>
                        <a:spcAft>
                          <a:spcPts val="0"/>
                        </a:spcAft>
                      </a:pPr>
                      <a:r>
                        <a:rPr lang="en-US" sz="1000" kern="100" dirty="0">
                          <a:effectLst/>
                        </a:rPr>
                        <a:t>(2.17)</a:t>
                      </a:r>
                      <a:endParaRPr lang="zh-TW" sz="1000" kern="100" dirty="0">
                        <a:effectLst/>
                        <a:latin typeface="Calibri"/>
                        <a:ea typeface="SimSun"/>
                        <a:cs typeface="Times New Roman"/>
                      </a:endParaRPr>
                    </a:p>
                  </a:txBody>
                  <a:tcPr marL="68580" marR="68580" marT="0" marB="0"/>
                </a:tc>
                <a:tc>
                  <a:txBody>
                    <a:bodyPr/>
                    <a:lstStyle/>
                    <a:p>
                      <a:pPr marL="0" algn="ctr" defTabSz="914400" rtl="0" eaLnBrk="1" latinLnBrk="0" hangingPunct="1">
                        <a:lnSpc>
                          <a:spcPts val="1000"/>
                        </a:lnSpc>
                        <a:spcAft>
                          <a:spcPts val="0"/>
                        </a:spcAft>
                      </a:pPr>
                      <a:r>
                        <a:rPr lang="en-US" sz="1000" kern="100" dirty="0">
                          <a:effectLst/>
                        </a:rPr>
                        <a:t>5.914</a:t>
                      </a:r>
                      <a:r>
                        <a:rPr lang="en-US" sz="1000" b="1" kern="100" dirty="0">
                          <a:solidFill>
                            <a:srgbClr val="FF0000"/>
                          </a:solidFill>
                          <a:effectLst/>
                          <a:latin typeface="+mn-lt"/>
                          <a:ea typeface="+mn-ea"/>
                          <a:cs typeface="+mn-cs"/>
                        </a:rPr>
                        <a:t>***</a:t>
                      </a:r>
                      <a:endParaRPr lang="zh-TW" sz="1000" b="1" kern="100" dirty="0">
                        <a:solidFill>
                          <a:srgbClr val="FF0000"/>
                        </a:solidFill>
                        <a:effectLst/>
                        <a:latin typeface="+mn-lt"/>
                        <a:ea typeface="+mn-ea"/>
                        <a:cs typeface="+mn-cs"/>
                      </a:endParaRPr>
                    </a:p>
                    <a:p>
                      <a:pPr algn="ctr">
                        <a:lnSpc>
                          <a:spcPts val="1000"/>
                        </a:lnSpc>
                        <a:spcAft>
                          <a:spcPts val="0"/>
                        </a:spcAft>
                      </a:pPr>
                      <a:r>
                        <a:rPr lang="en-US" sz="1000" kern="100" dirty="0">
                          <a:effectLst/>
                        </a:rPr>
                        <a:t>(3.96)</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-0.686</a:t>
                      </a:r>
                      <a:endParaRPr lang="zh-TW" sz="1000" kern="100">
                        <a:effectLst/>
                      </a:endParaRPr>
                    </a:p>
                    <a:p>
                      <a:pPr algn="ctr">
                        <a:lnSpc>
                          <a:spcPts val="1000"/>
                        </a:lnSpc>
                        <a:spcAft>
                          <a:spcPts val="0"/>
                        </a:spcAft>
                      </a:pPr>
                      <a:r>
                        <a:rPr lang="en-US" sz="1000" kern="100">
                          <a:effectLst/>
                        </a:rPr>
                        <a:t>(-0.39)</a:t>
                      </a:r>
                      <a:endParaRPr lang="zh-TW" sz="1000" kern="100">
                        <a:effectLst/>
                        <a:latin typeface="Calibri"/>
                        <a:ea typeface="SimSun"/>
                        <a:cs typeface="Times New Roman"/>
                      </a:endParaRPr>
                    </a:p>
                  </a:txBody>
                  <a:tcPr marL="68580" marR="68580" marT="0" marB="0"/>
                </a:tc>
              </a:tr>
              <a:tr h="596615">
                <a:tc>
                  <a:txBody>
                    <a:bodyPr/>
                    <a:lstStyle/>
                    <a:p>
                      <a:pPr>
                        <a:lnSpc>
                          <a:spcPts val="1000"/>
                        </a:lnSpc>
                        <a:spcAft>
                          <a:spcPts val="0"/>
                        </a:spcAft>
                      </a:pPr>
                      <a:r>
                        <a:rPr lang="en-US" sz="1200" kern="100">
                          <a:effectLst/>
                        </a:rPr>
                        <a:t>Board size</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0.097</a:t>
                      </a:r>
                      <a:endParaRPr lang="zh-TW" sz="1000" kern="100" dirty="0">
                        <a:effectLst/>
                      </a:endParaRPr>
                    </a:p>
                    <a:p>
                      <a:pPr algn="ctr">
                        <a:lnSpc>
                          <a:spcPts val="1000"/>
                        </a:lnSpc>
                        <a:spcAft>
                          <a:spcPts val="0"/>
                        </a:spcAft>
                      </a:pPr>
                      <a:r>
                        <a:rPr lang="en-US" sz="1000" kern="100" dirty="0">
                          <a:effectLst/>
                        </a:rPr>
                        <a:t>(0.14)</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2.063</a:t>
                      </a:r>
                      <a:endParaRPr lang="zh-TW" sz="1000" kern="100" dirty="0">
                        <a:effectLst/>
                      </a:endParaRPr>
                    </a:p>
                    <a:p>
                      <a:pPr algn="ctr">
                        <a:lnSpc>
                          <a:spcPts val="1000"/>
                        </a:lnSpc>
                        <a:spcAft>
                          <a:spcPts val="0"/>
                        </a:spcAft>
                      </a:pPr>
                      <a:r>
                        <a:rPr lang="en-US" sz="1000" kern="100" dirty="0">
                          <a:effectLst/>
                        </a:rPr>
                        <a:t>(1.71)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1.476</a:t>
                      </a:r>
                      <a:endParaRPr lang="zh-TW" sz="1000" kern="100">
                        <a:effectLst/>
                      </a:endParaRPr>
                    </a:p>
                    <a:p>
                      <a:pPr algn="ctr">
                        <a:lnSpc>
                          <a:spcPts val="1000"/>
                        </a:lnSpc>
                        <a:spcAft>
                          <a:spcPts val="0"/>
                        </a:spcAft>
                      </a:pPr>
                      <a:r>
                        <a:rPr lang="en-US" sz="1000" kern="100">
                          <a:effectLst/>
                        </a:rPr>
                        <a:t>(1.20)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-2.164**</a:t>
                      </a:r>
                      <a:endParaRPr lang="zh-TW" sz="1000" kern="100">
                        <a:effectLst/>
                      </a:endParaRPr>
                    </a:p>
                    <a:p>
                      <a:pPr algn="ctr">
                        <a:lnSpc>
                          <a:spcPts val="1000"/>
                        </a:lnSpc>
                        <a:spcAft>
                          <a:spcPts val="0"/>
                        </a:spcAft>
                      </a:pPr>
                      <a:r>
                        <a:rPr lang="en-US" sz="1000" kern="100">
                          <a:effectLst/>
                        </a:rPr>
                        <a:t>(-2.37)</a:t>
                      </a:r>
                      <a:endParaRPr lang="zh-TW" sz="1000" kern="100">
                        <a:effectLst/>
                        <a:latin typeface="Calibri"/>
                        <a:ea typeface="SimSun"/>
                        <a:cs typeface="Times New Roman"/>
                      </a:endParaRPr>
                    </a:p>
                  </a:txBody>
                  <a:tcPr marL="68580" marR="68580" marT="0" marB="0"/>
                </a:tc>
              </a:tr>
              <a:tr h="556510">
                <a:tc>
                  <a:txBody>
                    <a:bodyPr/>
                    <a:lstStyle/>
                    <a:p>
                      <a:pPr>
                        <a:lnSpc>
                          <a:spcPts val="1000"/>
                        </a:lnSpc>
                        <a:spcAft>
                          <a:spcPts val="0"/>
                        </a:spcAft>
                      </a:pPr>
                      <a:r>
                        <a:rPr lang="en-US" sz="1200" kern="100">
                          <a:effectLst/>
                        </a:rPr>
                        <a:t>Book leverage ratio</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1.821</a:t>
                      </a:r>
                      <a:endParaRPr lang="zh-TW" sz="1000" kern="100">
                        <a:effectLst/>
                      </a:endParaRPr>
                    </a:p>
                    <a:p>
                      <a:pPr algn="ctr">
                        <a:lnSpc>
                          <a:spcPts val="1000"/>
                        </a:lnSpc>
                        <a:spcAft>
                          <a:spcPts val="0"/>
                        </a:spcAft>
                      </a:pPr>
                      <a:r>
                        <a:rPr lang="en-US" sz="1000" kern="100">
                          <a:effectLst/>
                        </a:rPr>
                        <a:t>(0.22)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-10.527</a:t>
                      </a:r>
                      <a:endParaRPr lang="zh-TW" sz="1000" kern="100" dirty="0">
                        <a:effectLst/>
                      </a:endParaRPr>
                    </a:p>
                    <a:p>
                      <a:pPr algn="ctr">
                        <a:lnSpc>
                          <a:spcPts val="1000"/>
                        </a:lnSpc>
                        <a:spcAft>
                          <a:spcPts val="0"/>
                        </a:spcAft>
                      </a:pPr>
                      <a:r>
                        <a:rPr lang="en-US" sz="1000" kern="100" dirty="0">
                          <a:effectLst/>
                        </a:rPr>
                        <a:t>(-0.83)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-25.572</a:t>
                      </a:r>
                      <a:endParaRPr lang="zh-TW" sz="1000" kern="100">
                        <a:effectLst/>
                      </a:endParaRPr>
                    </a:p>
                    <a:p>
                      <a:pPr algn="ctr">
                        <a:lnSpc>
                          <a:spcPts val="1000"/>
                        </a:lnSpc>
                        <a:spcAft>
                          <a:spcPts val="0"/>
                        </a:spcAft>
                      </a:pPr>
                      <a:r>
                        <a:rPr lang="en-US" sz="1000" kern="100">
                          <a:effectLst/>
                        </a:rPr>
                        <a:t>(-1.40)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15.082***</a:t>
                      </a:r>
                      <a:endParaRPr lang="zh-TW" sz="1000" kern="100" dirty="0">
                        <a:effectLst/>
                      </a:endParaRPr>
                    </a:p>
                    <a:p>
                      <a:pPr algn="ctr">
                        <a:lnSpc>
                          <a:spcPts val="1000"/>
                        </a:lnSpc>
                        <a:spcAft>
                          <a:spcPts val="0"/>
                        </a:spcAft>
                      </a:pPr>
                      <a:r>
                        <a:rPr lang="en-US" sz="1000" kern="100" dirty="0">
                          <a:effectLst/>
                        </a:rPr>
                        <a:t>(3.30)</a:t>
                      </a:r>
                      <a:endParaRPr lang="zh-TW" sz="1000" kern="100" dirty="0">
                        <a:effectLst/>
                        <a:latin typeface="Calibri"/>
                        <a:ea typeface="SimSun"/>
                        <a:cs typeface="Times New Roman"/>
                      </a:endParaRPr>
                    </a:p>
                  </a:txBody>
                  <a:tcPr marL="68580" marR="68580" marT="0" marB="0"/>
                </a:tc>
              </a:tr>
              <a:tr h="596615">
                <a:tc>
                  <a:txBody>
                    <a:bodyPr/>
                    <a:lstStyle/>
                    <a:p>
                      <a:pPr>
                        <a:lnSpc>
                          <a:spcPts val="1000"/>
                        </a:lnSpc>
                        <a:spcAft>
                          <a:spcPts val="0"/>
                        </a:spcAft>
                      </a:pPr>
                      <a:r>
                        <a:rPr lang="en-US" sz="1200" kern="100">
                          <a:effectLst/>
                        </a:rPr>
                        <a:t>Firm age</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0.167</a:t>
                      </a:r>
                      <a:endParaRPr lang="zh-TW" sz="1000" kern="100">
                        <a:effectLst/>
                      </a:endParaRPr>
                    </a:p>
                    <a:p>
                      <a:pPr algn="ctr">
                        <a:lnSpc>
                          <a:spcPts val="1000"/>
                        </a:lnSpc>
                        <a:spcAft>
                          <a:spcPts val="0"/>
                        </a:spcAft>
                      </a:pPr>
                      <a:r>
                        <a:rPr lang="en-US" sz="1000" kern="100">
                          <a:effectLst/>
                        </a:rPr>
                        <a:t>(1.29)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0.302*</a:t>
                      </a:r>
                      <a:endParaRPr lang="zh-TW" sz="1000" kern="100" dirty="0">
                        <a:effectLst/>
                      </a:endParaRPr>
                    </a:p>
                    <a:p>
                      <a:pPr algn="ctr">
                        <a:lnSpc>
                          <a:spcPts val="1000"/>
                        </a:lnSpc>
                        <a:spcAft>
                          <a:spcPts val="0"/>
                        </a:spcAft>
                      </a:pPr>
                      <a:r>
                        <a:rPr lang="en-US" sz="1000" kern="100" dirty="0">
                          <a:effectLst/>
                        </a:rPr>
                        <a:t>(1.92)</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0.796*</a:t>
                      </a:r>
                      <a:endParaRPr lang="zh-TW" sz="1000" kern="100">
                        <a:effectLst/>
                      </a:endParaRPr>
                    </a:p>
                    <a:p>
                      <a:pPr algn="ctr">
                        <a:lnSpc>
                          <a:spcPts val="1000"/>
                        </a:lnSpc>
                        <a:spcAft>
                          <a:spcPts val="0"/>
                        </a:spcAft>
                      </a:pPr>
                      <a:r>
                        <a:rPr lang="en-US" sz="1000" kern="100">
                          <a:effectLst/>
                        </a:rPr>
                        <a:t>(2.05)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0.076</a:t>
                      </a:r>
                      <a:endParaRPr lang="zh-TW" sz="1000" kern="100">
                        <a:effectLst/>
                      </a:endParaRPr>
                    </a:p>
                    <a:p>
                      <a:pPr algn="ctr">
                        <a:lnSpc>
                          <a:spcPts val="1000"/>
                        </a:lnSpc>
                        <a:spcAft>
                          <a:spcPts val="0"/>
                        </a:spcAft>
                      </a:pPr>
                      <a:r>
                        <a:rPr lang="en-US" sz="1000" kern="100">
                          <a:effectLst/>
                        </a:rPr>
                        <a:t>(0.33)</a:t>
                      </a:r>
                      <a:endParaRPr lang="zh-TW" sz="1000" kern="100">
                        <a:effectLst/>
                        <a:latin typeface="Calibri"/>
                        <a:ea typeface="SimSun"/>
                        <a:cs typeface="Times New Roman"/>
                      </a:endParaRPr>
                    </a:p>
                  </a:txBody>
                  <a:tcPr marL="68580" marR="68580" marT="0" marB="0"/>
                </a:tc>
              </a:tr>
              <a:tr h="478768">
                <a:tc>
                  <a:txBody>
                    <a:bodyPr/>
                    <a:lstStyle/>
                    <a:p>
                      <a:pPr>
                        <a:lnSpc>
                          <a:spcPts val="1000"/>
                        </a:lnSpc>
                        <a:spcAft>
                          <a:spcPts val="0"/>
                        </a:spcAft>
                      </a:pPr>
                      <a:r>
                        <a:rPr lang="en-US" sz="1200" kern="100">
                          <a:effectLst/>
                        </a:rPr>
                        <a:t>Log(Market value of equity)</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-7.036***</a:t>
                      </a:r>
                      <a:endParaRPr lang="zh-TW" sz="1000" kern="100" dirty="0">
                        <a:effectLst/>
                      </a:endParaRPr>
                    </a:p>
                    <a:p>
                      <a:pPr algn="ctr">
                        <a:lnSpc>
                          <a:spcPts val="1000"/>
                        </a:lnSpc>
                        <a:spcAft>
                          <a:spcPts val="0"/>
                        </a:spcAft>
                      </a:pPr>
                      <a:r>
                        <a:rPr lang="en-US" sz="1000" kern="100" dirty="0">
                          <a:effectLst/>
                        </a:rPr>
                        <a:t>(-3.65)</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-10.476*</a:t>
                      </a:r>
                      <a:endParaRPr lang="zh-TW" sz="1000" kern="100" dirty="0">
                        <a:effectLst/>
                      </a:endParaRPr>
                    </a:p>
                    <a:p>
                      <a:pPr algn="ctr">
                        <a:lnSpc>
                          <a:spcPts val="1000"/>
                        </a:lnSpc>
                        <a:spcAft>
                          <a:spcPts val="0"/>
                        </a:spcAft>
                      </a:pPr>
                      <a:r>
                        <a:rPr lang="en-US" sz="1000" kern="100" dirty="0">
                          <a:effectLst/>
                        </a:rPr>
                        <a:t>(-1.76)</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-11.480***</a:t>
                      </a:r>
                      <a:endParaRPr lang="zh-TW" sz="1000" kern="100" dirty="0">
                        <a:effectLst/>
                      </a:endParaRPr>
                    </a:p>
                    <a:p>
                      <a:pPr algn="ctr">
                        <a:lnSpc>
                          <a:spcPts val="1000"/>
                        </a:lnSpc>
                        <a:spcAft>
                          <a:spcPts val="0"/>
                        </a:spcAft>
                      </a:pPr>
                      <a:r>
                        <a:rPr lang="en-US" sz="1000" kern="100" dirty="0">
                          <a:effectLst/>
                        </a:rPr>
                        <a:t>(-3.54)</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-2.344</a:t>
                      </a:r>
                      <a:endParaRPr lang="zh-TW" sz="1000" kern="100">
                        <a:effectLst/>
                      </a:endParaRPr>
                    </a:p>
                    <a:p>
                      <a:pPr algn="ctr">
                        <a:lnSpc>
                          <a:spcPts val="1000"/>
                        </a:lnSpc>
                        <a:spcAft>
                          <a:spcPts val="0"/>
                        </a:spcAft>
                      </a:pPr>
                      <a:r>
                        <a:rPr lang="en-US" sz="1000" kern="100">
                          <a:effectLst/>
                        </a:rPr>
                        <a:t>(-1.07)</a:t>
                      </a:r>
                      <a:endParaRPr lang="zh-TW" sz="1000" kern="100">
                        <a:effectLst/>
                        <a:latin typeface="Calibri"/>
                        <a:ea typeface="SimSun"/>
                        <a:cs typeface="Times New Roman"/>
                      </a:endParaRPr>
                    </a:p>
                  </a:txBody>
                  <a:tcPr marL="68580" marR="68580" marT="0" marB="0"/>
                </a:tc>
              </a:tr>
              <a:tr h="291519">
                <a:tc>
                  <a:txBody>
                    <a:bodyPr/>
                    <a:lstStyle/>
                    <a:p>
                      <a:pPr>
                        <a:lnSpc>
                          <a:spcPts val="1000"/>
                        </a:lnSpc>
                        <a:spcAft>
                          <a:spcPts val="0"/>
                        </a:spcAft>
                      </a:pPr>
                      <a:r>
                        <a:rPr lang="en-US" sz="1200" kern="100">
                          <a:effectLst/>
                        </a:rPr>
                        <a:t>Year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291519">
                <a:tc>
                  <a:txBody>
                    <a:bodyPr/>
                    <a:lstStyle/>
                    <a:p>
                      <a:pPr>
                        <a:lnSpc>
                          <a:spcPts val="1000"/>
                        </a:lnSpc>
                        <a:spcAft>
                          <a:spcPts val="0"/>
                        </a:spcAft>
                      </a:pPr>
                      <a:r>
                        <a:rPr lang="en-US" sz="1200" kern="100">
                          <a:effectLst/>
                        </a:rPr>
                        <a:t>48 Fama–French industry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291519">
                <a:tc>
                  <a:txBody>
                    <a:bodyPr/>
                    <a:lstStyle/>
                    <a:p>
                      <a:pPr>
                        <a:lnSpc>
                          <a:spcPts val="1000"/>
                        </a:lnSpc>
                        <a:spcAft>
                          <a:spcPts val="0"/>
                        </a:spcAft>
                      </a:pPr>
                      <a:r>
                        <a:rPr lang="en-US" sz="1200" kern="100">
                          <a:effectLst/>
                        </a:rPr>
                        <a:t>R</a:t>
                      </a:r>
                      <a:r>
                        <a:rPr lang="en-US" sz="1200" kern="100" baseline="30000">
                          <a:effectLst/>
                        </a:rPr>
                        <a:t>2</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0.327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0.459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0.383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0.364</a:t>
                      </a:r>
                      <a:endParaRPr lang="zh-TW" sz="1000" kern="100" dirty="0">
                        <a:effectLst/>
                        <a:latin typeface="Calibri"/>
                        <a:ea typeface="SimSun"/>
                        <a:cs typeface="Times New Roman"/>
                      </a:endParaRPr>
                    </a:p>
                  </a:txBody>
                  <a:tcPr marL="68580" marR="68580" marT="0" marB="0"/>
                </a:tc>
              </a:tr>
              <a:tr h="291519">
                <a:tc>
                  <a:txBody>
                    <a:bodyPr/>
                    <a:lstStyle/>
                    <a:p>
                      <a:pPr>
                        <a:lnSpc>
                          <a:spcPts val="1000"/>
                        </a:lnSpc>
                        <a:spcAft>
                          <a:spcPts val="0"/>
                        </a:spcAft>
                      </a:pPr>
                      <a:r>
                        <a:rPr lang="en-US" sz="1200" kern="100" dirty="0">
                          <a:effectLst/>
                        </a:rPr>
                        <a:t>Observations</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643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217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207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219</a:t>
                      </a:r>
                      <a:endParaRPr lang="zh-TW" sz="1000" kern="1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54547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0000"/>
              </a:lnSpc>
              <a:spcBef>
                <a:spcPct val="0"/>
              </a:spcBef>
            </a:pPr>
            <a:r>
              <a:rPr lang="en-US" sz="3600" b="1" kern="1200" dirty="0">
                <a:solidFill>
                  <a:schemeClr val="accent1"/>
                </a:solidFill>
                <a:latin typeface="+mj-lt"/>
                <a:ea typeface="+mj-ea"/>
                <a:cs typeface="+mj-cs"/>
              </a:rPr>
              <a:t>Self-selection correction</a:t>
            </a:r>
            <a:r>
              <a:rPr lang="en-US" sz="2400" dirty="0"/>
              <a:t/>
            </a:r>
            <a:br>
              <a:rPr lang="en-US" sz="2400" dirty="0"/>
            </a:br>
            <a:endParaRPr lang="en-US" dirty="0"/>
          </a:p>
        </p:txBody>
      </p:sp>
      <p:sp>
        <p:nvSpPr>
          <p:cNvPr id="3" name="Content Placeholder 2"/>
          <p:cNvSpPr>
            <a:spLocks noGrp="1"/>
          </p:cNvSpPr>
          <p:nvPr>
            <p:ph idx="1"/>
          </p:nvPr>
        </p:nvSpPr>
        <p:spPr/>
        <p:txBody>
          <a:bodyPr>
            <a:normAutofit/>
          </a:bodyPr>
          <a:lstStyle/>
          <a:p>
            <a:r>
              <a:rPr lang="en-US" sz="2400" dirty="0"/>
              <a:t>If a firm endogenously makes its decision to purchase D&amp;O insurance, we have to control the potential self-selection bias by employing the Heckman’s (1979) two-stage regression. </a:t>
            </a:r>
            <a:endParaRPr lang="en-US" sz="2400" dirty="0" smtClean="0"/>
          </a:p>
          <a:p>
            <a:r>
              <a:rPr lang="en-US" sz="2400" dirty="0" smtClean="0"/>
              <a:t>In the </a:t>
            </a:r>
            <a:r>
              <a:rPr lang="en-US" sz="2400" b="1" dirty="0" smtClean="0">
                <a:solidFill>
                  <a:srgbClr val="FF0000"/>
                </a:solidFill>
              </a:rPr>
              <a:t>selection</a:t>
            </a:r>
            <a:r>
              <a:rPr lang="en-US" sz="2400" dirty="0" smtClean="0"/>
              <a:t> eq., we model the </a:t>
            </a:r>
            <a:r>
              <a:rPr lang="en-US" sz="2400" dirty="0"/>
              <a:t>firm’s decision to purchase D&amp;O </a:t>
            </a:r>
            <a:r>
              <a:rPr lang="en-US" sz="2400" dirty="0" smtClean="0"/>
              <a:t>insurance.</a:t>
            </a:r>
          </a:p>
          <a:p>
            <a:r>
              <a:rPr lang="en-US" sz="2400" dirty="0" smtClean="0"/>
              <a:t>In the </a:t>
            </a:r>
            <a:r>
              <a:rPr lang="en-US" sz="2400" b="1" dirty="0" smtClean="0">
                <a:solidFill>
                  <a:srgbClr val="FF0000"/>
                </a:solidFill>
              </a:rPr>
              <a:t>effect</a:t>
            </a:r>
            <a:r>
              <a:rPr lang="en-US" sz="2400" dirty="0" smtClean="0"/>
              <a:t> eq., the </a:t>
            </a:r>
            <a:r>
              <a:rPr lang="en-US" sz="2400" dirty="0"/>
              <a:t>coefficient estimates obtained </a:t>
            </a:r>
            <a:r>
              <a:rPr lang="en-US" sz="2400" dirty="0" smtClean="0"/>
              <a:t>above </a:t>
            </a:r>
            <a:r>
              <a:rPr lang="en-US" sz="2400" dirty="0"/>
              <a:t>are used to construct the inverse Mills ratio, which is the selection bias correction term to control for the possibility that the firm’s decision to purchase D&amp;O insurance is </a:t>
            </a:r>
            <a:r>
              <a:rPr lang="en-US" sz="2400" dirty="0" err="1"/>
              <a:t>endogeneously</a:t>
            </a:r>
            <a:r>
              <a:rPr lang="en-US" sz="2400" dirty="0"/>
              <a:t> determined. The inverse Mills ratio is then added to </a:t>
            </a:r>
            <a:r>
              <a:rPr lang="en-US" sz="2400" dirty="0" smtClean="0"/>
              <a:t>effect equation as </a:t>
            </a:r>
            <a:r>
              <a:rPr lang="en-US" sz="2400" dirty="0"/>
              <a:t>one of the control variables. </a:t>
            </a:r>
          </a:p>
        </p:txBody>
      </p:sp>
    </p:spTree>
    <p:extLst>
      <p:ext uri="{BB962C8B-B14F-4D97-AF65-F5344CB8AC3E}">
        <p14:creationId xmlns:p14="http://schemas.microsoft.com/office/powerpoint/2010/main" val="32362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8686801" cy="1066800"/>
          </a:xfrm>
        </p:spPr>
        <p:txBody>
          <a:bodyPr/>
          <a:lstStyle/>
          <a:p>
            <a:r>
              <a:rPr lang="en-US" dirty="0"/>
              <a:t>Self-selection correction: Empirical </a:t>
            </a:r>
            <a:r>
              <a:rPr lang="en-US" dirty="0" smtClean="0"/>
              <a:t>Results</a:t>
            </a:r>
            <a:endParaRPr lang="en-US" dirty="0"/>
          </a:p>
        </p:txBody>
      </p:sp>
      <p:sp>
        <p:nvSpPr>
          <p:cNvPr id="5" name="Rectangle 1"/>
          <p:cNvSpPr>
            <a:spLocks noChangeArrowheads="1"/>
          </p:cNvSpPr>
          <p:nvPr/>
        </p:nvSpPr>
        <p:spPr bwMode="auto">
          <a:xfrm>
            <a:off x="2382438" y="1143000"/>
            <a:ext cx="7308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HK"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itchFamily="18" charset="0"/>
              </a:rPr>
              <a:t>Regression of </a:t>
            </a:r>
            <a:r>
              <a:rPr kumimoji="1" lang="en-US" altLang="zh-HK" b="1"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change in </a:t>
            </a:r>
            <a:r>
              <a:rPr kumimoji="1" lang="en-US" altLang="zh-HK" b="1" i="0" u="none" strike="noStrike" cap="none" normalizeH="0" baseline="0" dirty="0" smtClean="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Tobin’s Q</a:t>
            </a:r>
            <a:r>
              <a:rPr kumimoji="1" lang="en-US" altLang="zh-HK"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on change in insurance coverage ratio</a:t>
            </a:r>
            <a:endParaRPr kumimoji="1" lang="en-US" altLang="zh-HK"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454679734"/>
              </p:ext>
            </p:extLst>
          </p:nvPr>
        </p:nvGraphicFramePr>
        <p:xfrm>
          <a:off x="2382438" y="1828800"/>
          <a:ext cx="7521973" cy="4648203"/>
        </p:xfrm>
        <a:graphic>
          <a:graphicData uri="http://schemas.openxmlformats.org/drawingml/2006/table">
            <a:tbl>
              <a:tblPr firstRow="1" firstCol="1" bandRow="1">
                <a:tableStyleId>{5C22544A-7EE6-4342-B048-85BDC9FD1C3A}</a:tableStyleId>
              </a:tblPr>
              <a:tblGrid>
                <a:gridCol w="3275322"/>
                <a:gridCol w="1259584"/>
                <a:gridCol w="995689"/>
                <a:gridCol w="995689"/>
                <a:gridCol w="995689"/>
              </a:tblGrid>
              <a:tr h="254861">
                <a:tc>
                  <a:txBody>
                    <a:bodyPr/>
                    <a:lstStyle/>
                    <a:p>
                      <a:pPr marL="0" marR="0">
                        <a:lnSpc>
                          <a:spcPts val="1000"/>
                        </a:lnSpc>
                        <a:spcBef>
                          <a:spcPts val="0"/>
                        </a:spcBef>
                        <a:spcAft>
                          <a:spcPts val="0"/>
                        </a:spcAft>
                      </a:pPr>
                      <a:r>
                        <a:rPr lang="en-US" sz="1050" kern="100" dirty="0">
                          <a:effectLst/>
                        </a:rPr>
                        <a:t>Panel A</a:t>
                      </a:r>
                      <a:endParaRPr lang="en-US" sz="1600" kern="100" dirty="0">
                        <a:effectLst/>
                        <a:latin typeface="Calibri"/>
                        <a:ea typeface="SimSun"/>
                        <a:cs typeface="Times New Roman"/>
                      </a:endParaRPr>
                    </a:p>
                  </a:txBody>
                  <a:tcPr marL="68580" marR="68580" marT="0" marB="0"/>
                </a:tc>
                <a:tc gridSpan="4">
                  <a:txBody>
                    <a:bodyPr/>
                    <a:lstStyle/>
                    <a:p>
                      <a:pPr marL="0" marR="0" algn="ctr">
                        <a:lnSpc>
                          <a:spcPts val="1000"/>
                        </a:lnSpc>
                        <a:spcBef>
                          <a:spcPts val="0"/>
                        </a:spcBef>
                        <a:spcAft>
                          <a:spcPts val="0"/>
                        </a:spcAft>
                      </a:pPr>
                      <a:r>
                        <a:rPr lang="en-US" sz="1050" kern="100">
                          <a:effectLst/>
                        </a:rPr>
                        <a:t>Change in Tobin’s Q (%)</a:t>
                      </a:r>
                      <a:endParaRPr lang="en-US" sz="1600" kern="100">
                        <a:effectLst/>
                        <a:latin typeface="Calibri"/>
                        <a:ea typeface="SimSu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09203">
                <a:tc>
                  <a:txBody>
                    <a:bodyPr/>
                    <a:lstStyle/>
                    <a:p>
                      <a:pPr marL="0" marR="0">
                        <a:lnSpc>
                          <a:spcPts val="1000"/>
                        </a:lnSpc>
                        <a:spcBef>
                          <a:spcPts val="0"/>
                        </a:spcBef>
                        <a:spcAft>
                          <a:spcPts val="0"/>
                        </a:spcAft>
                      </a:pPr>
                      <a:r>
                        <a:rPr lang="en-US" sz="1050" kern="100" dirty="0">
                          <a:effectLst/>
                        </a:rPr>
                        <a:t> </a:t>
                      </a:r>
                      <a:endParaRPr lang="en-US" sz="16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a:effectLst/>
                        </a:rPr>
                        <a:t>All</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dirty="0">
                          <a:effectLst/>
                        </a:rPr>
                        <a:t>Low information cost</a:t>
                      </a:r>
                      <a:endParaRPr lang="en-US" sz="16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a:effectLst/>
                        </a:rPr>
                        <a:t>Medium information cost</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a:effectLst/>
                        </a:rPr>
                        <a:t>High information cost</a:t>
                      </a:r>
                      <a:endParaRPr lang="en-US" sz="1600" kern="100">
                        <a:effectLst/>
                        <a:latin typeface="Calibri"/>
                        <a:ea typeface="SimSun"/>
                        <a:cs typeface="Times New Roman"/>
                      </a:endParaRPr>
                    </a:p>
                  </a:txBody>
                  <a:tcPr marL="68580" marR="68580" marT="0" marB="0"/>
                </a:tc>
              </a:tr>
              <a:tr h="254861">
                <a:tc>
                  <a:txBody>
                    <a:bodyPr/>
                    <a:lstStyle/>
                    <a:p>
                      <a:pPr marL="0" marR="0">
                        <a:lnSpc>
                          <a:spcPts val="1000"/>
                        </a:lnSpc>
                        <a:spcBef>
                          <a:spcPts val="0"/>
                        </a:spcBef>
                        <a:spcAft>
                          <a:spcPts val="0"/>
                        </a:spcAft>
                      </a:pPr>
                      <a:r>
                        <a:rPr lang="en-US" sz="1200" kern="100">
                          <a:solidFill>
                            <a:srgbClr val="FF0000"/>
                          </a:solidFill>
                          <a:effectLst/>
                        </a:rPr>
                        <a:t> </a:t>
                      </a:r>
                      <a:endParaRPr lang="en-US" sz="2000" kern="100">
                        <a:solidFill>
                          <a:srgbClr val="FF0000"/>
                        </a:solidFill>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a:effectLst/>
                        </a:rPr>
                        <a:t>(1)</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a:effectLst/>
                        </a:rPr>
                        <a:t>(2)</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a:effectLst/>
                        </a:rPr>
                        <a:t>(3)</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050" kern="100">
                          <a:effectLst/>
                        </a:rPr>
                        <a:t>(4)</a:t>
                      </a:r>
                      <a:endParaRPr lang="en-US" sz="1600" kern="100">
                        <a:effectLst/>
                        <a:latin typeface="Calibri"/>
                        <a:ea typeface="SimSun"/>
                        <a:cs typeface="Times New Roman"/>
                      </a:endParaRPr>
                    </a:p>
                  </a:txBody>
                  <a:tcPr marL="68580" marR="68580" marT="0" marB="0"/>
                </a:tc>
              </a:tr>
              <a:tr h="519926">
                <a:tc>
                  <a:txBody>
                    <a:bodyPr/>
                    <a:lstStyle/>
                    <a:p>
                      <a:pPr marL="0" marR="0">
                        <a:lnSpc>
                          <a:spcPts val="1000"/>
                        </a:lnSpc>
                        <a:spcBef>
                          <a:spcPts val="0"/>
                        </a:spcBef>
                        <a:spcAft>
                          <a:spcPts val="0"/>
                        </a:spcAft>
                      </a:pPr>
                      <a:endParaRPr lang="en-US" sz="1400" kern="100" dirty="0" smtClean="0">
                        <a:solidFill>
                          <a:srgbClr val="FF0000"/>
                        </a:solidFill>
                        <a:effectLst/>
                      </a:endParaRPr>
                    </a:p>
                    <a:p>
                      <a:pPr marL="0" marR="0">
                        <a:lnSpc>
                          <a:spcPts val="1000"/>
                        </a:lnSpc>
                        <a:spcBef>
                          <a:spcPts val="0"/>
                        </a:spcBef>
                        <a:spcAft>
                          <a:spcPts val="0"/>
                        </a:spcAft>
                      </a:pPr>
                      <a:r>
                        <a:rPr lang="en-US" sz="1400" kern="100" dirty="0" smtClean="0">
                          <a:solidFill>
                            <a:srgbClr val="FF0000"/>
                          </a:solidFill>
                          <a:effectLst/>
                        </a:rPr>
                        <a:t>Δ </a:t>
                      </a:r>
                      <a:r>
                        <a:rPr lang="en-US" sz="1400" kern="100" dirty="0">
                          <a:solidFill>
                            <a:srgbClr val="FF0000"/>
                          </a:solidFill>
                          <a:effectLst/>
                        </a:rPr>
                        <a:t>Insurance coverage ratio (%)</a:t>
                      </a:r>
                      <a:endParaRPr lang="en-US" sz="2400" kern="100" dirty="0">
                        <a:solidFill>
                          <a:srgbClr val="FF0000"/>
                        </a:solidFill>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0.470</a:t>
                      </a:r>
                      <a:endParaRPr lang="en-US" sz="1800" kern="100">
                        <a:effectLst/>
                      </a:endParaRPr>
                    </a:p>
                    <a:p>
                      <a:pPr marL="0" marR="0" algn="ctr">
                        <a:lnSpc>
                          <a:spcPts val="1000"/>
                        </a:lnSpc>
                        <a:spcBef>
                          <a:spcPts val="0"/>
                        </a:spcBef>
                        <a:spcAft>
                          <a:spcPts val="0"/>
                        </a:spcAft>
                      </a:pPr>
                      <a:r>
                        <a:rPr lang="en-US" sz="1100" kern="100">
                          <a:effectLst/>
                        </a:rPr>
                        <a:t>(1.15)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solidFill>
                            <a:srgbClr val="FF0000"/>
                          </a:solidFill>
                          <a:effectLst/>
                        </a:rPr>
                        <a:t>1.787***</a:t>
                      </a:r>
                      <a:endParaRPr lang="en-US" sz="1800" kern="100" dirty="0">
                        <a:solidFill>
                          <a:srgbClr val="FF0000"/>
                        </a:solidFill>
                        <a:effectLst/>
                      </a:endParaRPr>
                    </a:p>
                    <a:p>
                      <a:pPr marL="0" marR="0" algn="ctr">
                        <a:lnSpc>
                          <a:spcPts val="1000"/>
                        </a:lnSpc>
                        <a:spcBef>
                          <a:spcPts val="0"/>
                        </a:spcBef>
                        <a:spcAft>
                          <a:spcPts val="0"/>
                        </a:spcAft>
                      </a:pPr>
                      <a:r>
                        <a:rPr lang="en-US" sz="1100" kern="100" dirty="0">
                          <a:effectLst/>
                        </a:rPr>
                        <a:t>(2.63)</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solidFill>
                            <a:srgbClr val="FF0000"/>
                          </a:solidFill>
                          <a:effectLst/>
                        </a:rPr>
                        <a:t>5.348***</a:t>
                      </a:r>
                      <a:endParaRPr lang="en-US" sz="1800" kern="100" dirty="0">
                        <a:solidFill>
                          <a:srgbClr val="FF0000"/>
                        </a:solidFill>
                        <a:effectLst/>
                      </a:endParaRPr>
                    </a:p>
                    <a:p>
                      <a:pPr marL="0" marR="0" algn="ctr">
                        <a:lnSpc>
                          <a:spcPts val="1000"/>
                        </a:lnSpc>
                        <a:spcBef>
                          <a:spcPts val="0"/>
                        </a:spcBef>
                        <a:spcAft>
                          <a:spcPts val="0"/>
                        </a:spcAft>
                      </a:pPr>
                      <a:r>
                        <a:rPr lang="en-US" sz="1100" kern="100" dirty="0">
                          <a:effectLst/>
                        </a:rPr>
                        <a:t>(3.71)</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b="1" kern="100" dirty="0">
                          <a:solidFill>
                            <a:srgbClr val="FF0000"/>
                          </a:solidFill>
                          <a:effectLst/>
                        </a:rPr>
                        <a:t>-1.558***</a:t>
                      </a:r>
                      <a:endParaRPr lang="en-US" sz="1800" b="1" kern="100" dirty="0">
                        <a:solidFill>
                          <a:srgbClr val="FF0000"/>
                        </a:solidFill>
                        <a:effectLst/>
                      </a:endParaRPr>
                    </a:p>
                    <a:p>
                      <a:pPr marL="0" marR="0" algn="ctr">
                        <a:lnSpc>
                          <a:spcPts val="1000"/>
                        </a:lnSpc>
                        <a:spcBef>
                          <a:spcPts val="0"/>
                        </a:spcBef>
                        <a:spcAft>
                          <a:spcPts val="0"/>
                        </a:spcAft>
                      </a:pPr>
                      <a:r>
                        <a:rPr lang="en-US" sz="1100" kern="100" dirty="0">
                          <a:effectLst/>
                        </a:rPr>
                        <a:t>(-3.09)</a:t>
                      </a:r>
                      <a:endParaRPr lang="en-US" sz="1800" kern="100" dirty="0">
                        <a:effectLst/>
                        <a:latin typeface="Calibri"/>
                        <a:ea typeface="SimSun"/>
                        <a:cs typeface="Times New Roman"/>
                      </a:endParaRPr>
                    </a:p>
                  </a:txBody>
                  <a:tcPr marL="68580" marR="68580" marT="0" marB="0"/>
                </a:tc>
              </a:tr>
              <a:tr h="519926">
                <a:tc>
                  <a:txBody>
                    <a:bodyPr/>
                    <a:lstStyle/>
                    <a:p>
                      <a:pPr marL="0" marR="0">
                        <a:lnSpc>
                          <a:spcPts val="1000"/>
                        </a:lnSpc>
                        <a:spcBef>
                          <a:spcPts val="0"/>
                        </a:spcBef>
                        <a:spcAft>
                          <a:spcPts val="0"/>
                        </a:spcAft>
                      </a:pPr>
                      <a:r>
                        <a:rPr lang="en-US" sz="1050" kern="100">
                          <a:effectLst/>
                        </a:rPr>
                        <a:t>Board size</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0.838*</a:t>
                      </a:r>
                      <a:endParaRPr lang="en-US" sz="1800" kern="100">
                        <a:effectLst/>
                      </a:endParaRPr>
                    </a:p>
                    <a:p>
                      <a:pPr marL="0" marR="0" algn="ctr">
                        <a:lnSpc>
                          <a:spcPts val="1000"/>
                        </a:lnSpc>
                        <a:spcBef>
                          <a:spcPts val="0"/>
                        </a:spcBef>
                        <a:spcAft>
                          <a:spcPts val="0"/>
                        </a:spcAft>
                      </a:pPr>
                      <a:r>
                        <a:rPr lang="en-US" sz="1100" kern="100">
                          <a:effectLst/>
                        </a:rPr>
                        <a:t>(1.75)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0.326</a:t>
                      </a:r>
                      <a:endParaRPr lang="en-US" sz="1800" kern="100">
                        <a:effectLst/>
                      </a:endParaRPr>
                    </a:p>
                    <a:p>
                      <a:pPr marL="0" marR="0" algn="ctr">
                        <a:lnSpc>
                          <a:spcPts val="1000"/>
                        </a:lnSpc>
                        <a:spcBef>
                          <a:spcPts val="0"/>
                        </a:spcBef>
                        <a:spcAft>
                          <a:spcPts val="0"/>
                        </a:spcAft>
                      </a:pPr>
                      <a:r>
                        <a:rPr lang="en-US" sz="1100" kern="100">
                          <a:effectLst/>
                        </a:rPr>
                        <a:t>(0.30)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1.339*</a:t>
                      </a:r>
                      <a:endParaRPr lang="en-US" sz="1800" kern="100">
                        <a:effectLst/>
                      </a:endParaRPr>
                    </a:p>
                    <a:p>
                      <a:pPr marL="0" marR="0" algn="ctr">
                        <a:lnSpc>
                          <a:spcPts val="1000"/>
                        </a:lnSpc>
                        <a:spcBef>
                          <a:spcPts val="0"/>
                        </a:spcBef>
                        <a:spcAft>
                          <a:spcPts val="0"/>
                        </a:spcAft>
                      </a:pPr>
                      <a:r>
                        <a:rPr lang="en-US" sz="1100" kern="100">
                          <a:effectLst/>
                        </a:rPr>
                        <a:t>(1.71)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0.227</a:t>
                      </a:r>
                      <a:endParaRPr lang="en-US" sz="1800" kern="100">
                        <a:effectLst/>
                      </a:endParaRPr>
                    </a:p>
                    <a:p>
                      <a:pPr marL="0" marR="0" algn="ctr">
                        <a:lnSpc>
                          <a:spcPts val="1000"/>
                        </a:lnSpc>
                        <a:spcBef>
                          <a:spcPts val="0"/>
                        </a:spcBef>
                        <a:spcAft>
                          <a:spcPts val="0"/>
                        </a:spcAft>
                      </a:pPr>
                      <a:r>
                        <a:rPr lang="en-US" sz="1100" kern="100">
                          <a:effectLst/>
                        </a:rPr>
                        <a:t>(0.34)</a:t>
                      </a:r>
                      <a:endParaRPr lang="en-US" sz="1800" kern="100">
                        <a:effectLst/>
                        <a:latin typeface="Calibri"/>
                        <a:ea typeface="SimSun"/>
                        <a:cs typeface="Times New Roman"/>
                      </a:endParaRPr>
                    </a:p>
                  </a:txBody>
                  <a:tcPr marL="68580" marR="68580" marT="0" marB="0"/>
                </a:tc>
              </a:tr>
              <a:tr h="519926">
                <a:tc>
                  <a:txBody>
                    <a:bodyPr/>
                    <a:lstStyle/>
                    <a:p>
                      <a:pPr marL="0" marR="0">
                        <a:lnSpc>
                          <a:spcPts val="1000"/>
                        </a:lnSpc>
                        <a:spcBef>
                          <a:spcPts val="0"/>
                        </a:spcBef>
                        <a:spcAft>
                          <a:spcPts val="0"/>
                        </a:spcAft>
                      </a:pPr>
                      <a:r>
                        <a:rPr lang="en-US" sz="1050" kern="100">
                          <a:effectLst/>
                        </a:rPr>
                        <a:t>Book leverage ratio</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1.473</a:t>
                      </a:r>
                      <a:endParaRPr lang="en-US" sz="1800" kern="100">
                        <a:effectLst/>
                      </a:endParaRPr>
                    </a:p>
                    <a:p>
                      <a:pPr marL="0" marR="0" algn="ctr">
                        <a:lnSpc>
                          <a:spcPts val="1000"/>
                        </a:lnSpc>
                        <a:spcBef>
                          <a:spcPts val="0"/>
                        </a:spcBef>
                        <a:spcAft>
                          <a:spcPts val="0"/>
                        </a:spcAft>
                      </a:pPr>
                      <a:r>
                        <a:rPr lang="en-US" sz="1100" kern="100">
                          <a:effectLst/>
                        </a:rPr>
                        <a:t>(0.41)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0.063</a:t>
                      </a:r>
                      <a:endParaRPr lang="en-US" sz="1800" kern="100">
                        <a:effectLst/>
                      </a:endParaRPr>
                    </a:p>
                    <a:p>
                      <a:pPr marL="0" marR="0" algn="ctr">
                        <a:lnSpc>
                          <a:spcPts val="1000"/>
                        </a:lnSpc>
                        <a:spcBef>
                          <a:spcPts val="0"/>
                        </a:spcBef>
                        <a:spcAft>
                          <a:spcPts val="0"/>
                        </a:spcAft>
                      </a:pPr>
                      <a:r>
                        <a:rPr lang="en-US" sz="1100" kern="100">
                          <a:effectLst/>
                        </a:rPr>
                        <a:t>(0.01)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15.877**</a:t>
                      </a:r>
                      <a:endParaRPr lang="en-US" sz="1800" kern="100">
                        <a:effectLst/>
                      </a:endParaRPr>
                    </a:p>
                    <a:p>
                      <a:pPr marL="0" marR="0" algn="ctr">
                        <a:lnSpc>
                          <a:spcPts val="1000"/>
                        </a:lnSpc>
                        <a:spcBef>
                          <a:spcPts val="0"/>
                        </a:spcBef>
                        <a:spcAft>
                          <a:spcPts val="0"/>
                        </a:spcAft>
                      </a:pPr>
                      <a:r>
                        <a:rPr lang="en-US" sz="1100" kern="100">
                          <a:effectLst/>
                        </a:rPr>
                        <a:t>(2.05)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-3.771</a:t>
                      </a:r>
                      <a:endParaRPr lang="en-US" sz="1800" kern="100">
                        <a:effectLst/>
                      </a:endParaRPr>
                    </a:p>
                    <a:p>
                      <a:pPr marL="0" marR="0" algn="ctr">
                        <a:lnSpc>
                          <a:spcPts val="1000"/>
                        </a:lnSpc>
                        <a:spcBef>
                          <a:spcPts val="0"/>
                        </a:spcBef>
                        <a:spcAft>
                          <a:spcPts val="0"/>
                        </a:spcAft>
                      </a:pPr>
                      <a:r>
                        <a:rPr lang="en-US" sz="1100" kern="100">
                          <a:effectLst/>
                        </a:rPr>
                        <a:t>(-0.67)</a:t>
                      </a:r>
                      <a:endParaRPr lang="en-US" sz="1800" kern="100">
                        <a:effectLst/>
                        <a:latin typeface="Calibri"/>
                        <a:ea typeface="SimSun"/>
                        <a:cs typeface="Times New Roman"/>
                      </a:endParaRPr>
                    </a:p>
                  </a:txBody>
                  <a:tcPr marL="68580" marR="68580" marT="0" marB="0"/>
                </a:tc>
              </a:tr>
              <a:tr h="519926">
                <a:tc>
                  <a:txBody>
                    <a:bodyPr/>
                    <a:lstStyle/>
                    <a:p>
                      <a:pPr marL="0" marR="0">
                        <a:lnSpc>
                          <a:spcPts val="1000"/>
                        </a:lnSpc>
                        <a:spcBef>
                          <a:spcPts val="0"/>
                        </a:spcBef>
                        <a:spcAft>
                          <a:spcPts val="0"/>
                        </a:spcAft>
                      </a:pPr>
                      <a:r>
                        <a:rPr lang="en-US" sz="1050" kern="100">
                          <a:effectLst/>
                        </a:rPr>
                        <a:t>Firm age</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0.228***</a:t>
                      </a:r>
                      <a:endParaRPr lang="en-US" sz="1800" kern="100">
                        <a:effectLst/>
                      </a:endParaRPr>
                    </a:p>
                    <a:p>
                      <a:pPr marL="0" marR="0" algn="ctr">
                        <a:lnSpc>
                          <a:spcPts val="1000"/>
                        </a:lnSpc>
                        <a:spcBef>
                          <a:spcPts val="0"/>
                        </a:spcBef>
                        <a:spcAft>
                          <a:spcPts val="0"/>
                        </a:spcAft>
                      </a:pPr>
                      <a:r>
                        <a:rPr lang="en-US" sz="1100" kern="100">
                          <a:effectLst/>
                        </a:rPr>
                        <a:t>(2.66)</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0.463***</a:t>
                      </a:r>
                      <a:endParaRPr lang="en-US" sz="1800" kern="100">
                        <a:effectLst/>
                      </a:endParaRPr>
                    </a:p>
                    <a:p>
                      <a:pPr marL="0" marR="0" algn="ctr">
                        <a:lnSpc>
                          <a:spcPts val="1000"/>
                        </a:lnSpc>
                        <a:spcBef>
                          <a:spcPts val="0"/>
                        </a:spcBef>
                        <a:spcAft>
                          <a:spcPts val="0"/>
                        </a:spcAft>
                      </a:pPr>
                      <a:r>
                        <a:rPr lang="en-US" sz="1100" kern="100">
                          <a:effectLst/>
                        </a:rPr>
                        <a:t>(2.82)</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0.263*</a:t>
                      </a:r>
                      <a:endParaRPr lang="en-US" sz="1800" kern="100">
                        <a:effectLst/>
                      </a:endParaRPr>
                    </a:p>
                    <a:p>
                      <a:pPr marL="0" marR="0" algn="ctr">
                        <a:lnSpc>
                          <a:spcPts val="1000"/>
                        </a:lnSpc>
                        <a:spcBef>
                          <a:spcPts val="0"/>
                        </a:spcBef>
                        <a:spcAft>
                          <a:spcPts val="0"/>
                        </a:spcAft>
                      </a:pPr>
                      <a:r>
                        <a:rPr lang="en-US" sz="1100" kern="100">
                          <a:effectLst/>
                        </a:rPr>
                        <a:t>(1.68)</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0.049</a:t>
                      </a:r>
                      <a:endParaRPr lang="en-US" sz="1800" kern="100">
                        <a:effectLst/>
                      </a:endParaRPr>
                    </a:p>
                    <a:p>
                      <a:pPr marL="0" marR="0" algn="ctr">
                        <a:lnSpc>
                          <a:spcPts val="1000"/>
                        </a:lnSpc>
                        <a:spcBef>
                          <a:spcPts val="0"/>
                        </a:spcBef>
                        <a:spcAft>
                          <a:spcPts val="0"/>
                        </a:spcAft>
                      </a:pPr>
                      <a:r>
                        <a:rPr lang="en-US" sz="1100" kern="100">
                          <a:effectLst/>
                        </a:rPr>
                        <a:t>(0.44)</a:t>
                      </a:r>
                      <a:endParaRPr lang="en-US" sz="1800" kern="100">
                        <a:effectLst/>
                        <a:latin typeface="Calibri"/>
                        <a:ea typeface="SimSun"/>
                        <a:cs typeface="Times New Roman"/>
                      </a:endParaRPr>
                    </a:p>
                  </a:txBody>
                  <a:tcPr marL="68580" marR="68580" marT="0" marB="0"/>
                </a:tc>
              </a:tr>
              <a:tr h="519926">
                <a:tc>
                  <a:txBody>
                    <a:bodyPr/>
                    <a:lstStyle/>
                    <a:p>
                      <a:pPr marL="0" marR="0">
                        <a:lnSpc>
                          <a:spcPts val="1000"/>
                        </a:lnSpc>
                        <a:spcBef>
                          <a:spcPts val="0"/>
                        </a:spcBef>
                        <a:spcAft>
                          <a:spcPts val="0"/>
                        </a:spcAft>
                      </a:pPr>
                      <a:r>
                        <a:rPr lang="en-US" sz="1050" kern="100">
                          <a:effectLst/>
                        </a:rPr>
                        <a:t>Log(Market value of equity)</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-5.399***</a:t>
                      </a:r>
                      <a:endParaRPr lang="en-US" sz="1800" kern="100">
                        <a:effectLst/>
                      </a:endParaRPr>
                    </a:p>
                    <a:p>
                      <a:pPr marL="0" marR="0" algn="ctr">
                        <a:lnSpc>
                          <a:spcPts val="1000"/>
                        </a:lnSpc>
                        <a:spcBef>
                          <a:spcPts val="0"/>
                        </a:spcBef>
                        <a:spcAft>
                          <a:spcPts val="0"/>
                        </a:spcAft>
                      </a:pPr>
                      <a:r>
                        <a:rPr lang="en-US" sz="1100" kern="100">
                          <a:effectLst/>
                        </a:rPr>
                        <a:t>(-5.95)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-6.850***</a:t>
                      </a:r>
                      <a:endParaRPr lang="en-US" sz="1800" kern="100">
                        <a:effectLst/>
                      </a:endParaRPr>
                    </a:p>
                    <a:p>
                      <a:pPr marL="0" marR="0" algn="ctr">
                        <a:lnSpc>
                          <a:spcPts val="1000"/>
                        </a:lnSpc>
                        <a:spcBef>
                          <a:spcPts val="0"/>
                        </a:spcBef>
                        <a:spcAft>
                          <a:spcPts val="0"/>
                        </a:spcAft>
                      </a:pPr>
                      <a:r>
                        <a:rPr lang="en-US" sz="1100" kern="100">
                          <a:effectLst/>
                        </a:rPr>
                        <a:t>(-3.50)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-5.690***</a:t>
                      </a:r>
                      <a:endParaRPr lang="en-US" sz="1800" kern="100">
                        <a:effectLst/>
                      </a:endParaRPr>
                    </a:p>
                    <a:p>
                      <a:pPr marL="0" marR="0" algn="ctr">
                        <a:lnSpc>
                          <a:spcPts val="1000"/>
                        </a:lnSpc>
                        <a:spcBef>
                          <a:spcPts val="0"/>
                        </a:spcBef>
                        <a:spcAft>
                          <a:spcPts val="0"/>
                        </a:spcAft>
                      </a:pPr>
                      <a:r>
                        <a:rPr lang="en-US" sz="1100" kern="100">
                          <a:effectLst/>
                        </a:rPr>
                        <a:t>(-3.38)</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-1.605</a:t>
                      </a:r>
                      <a:endParaRPr lang="en-US" sz="1800" kern="100">
                        <a:effectLst/>
                      </a:endParaRPr>
                    </a:p>
                    <a:p>
                      <a:pPr marL="0" marR="0" algn="ctr">
                        <a:lnSpc>
                          <a:spcPts val="1000"/>
                        </a:lnSpc>
                        <a:spcBef>
                          <a:spcPts val="0"/>
                        </a:spcBef>
                        <a:spcAft>
                          <a:spcPts val="0"/>
                        </a:spcAft>
                      </a:pPr>
                      <a:r>
                        <a:rPr lang="en-US" sz="1100" kern="100">
                          <a:effectLst/>
                        </a:rPr>
                        <a:t>(-1.36)</a:t>
                      </a:r>
                      <a:endParaRPr lang="en-US" sz="1800" kern="100">
                        <a:effectLst/>
                        <a:latin typeface="Calibri"/>
                        <a:ea typeface="SimSun"/>
                        <a:cs typeface="Times New Roman"/>
                      </a:endParaRPr>
                    </a:p>
                  </a:txBody>
                  <a:tcPr marL="68580" marR="68580" marT="0" marB="0"/>
                </a:tc>
              </a:tr>
              <a:tr h="519926">
                <a:tc>
                  <a:txBody>
                    <a:bodyPr/>
                    <a:lstStyle/>
                    <a:p>
                      <a:pPr marL="0" marR="0">
                        <a:lnSpc>
                          <a:spcPts val="1000"/>
                        </a:lnSpc>
                        <a:spcBef>
                          <a:spcPts val="0"/>
                        </a:spcBef>
                        <a:spcAft>
                          <a:spcPts val="0"/>
                        </a:spcAft>
                      </a:pPr>
                      <a:r>
                        <a:rPr lang="en-US" sz="1050" kern="100">
                          <a:effectLst/>
                        </a:rPr>
                        <a:t>ρ</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0.150</a:t>
                      </a:r>
                      <a:endParaRPr lang="en-US" sz="1800" kern="100">
                        <a:effectLst/>
                      </a:endParaRPr>
                    </a:p>
                    <a:p>
                      <a:pPr marL="0" marR="0" algn="ctr">
                        <a:lnSpc>
                          <a:spcPts val="1000"/>
                        </a:lnSpc>
                        <a:spcBef>
                          <a:spcPts val="0"/>
                        </a:spcBef>
                        <a:spcAft>
                          <a:spcPts val="0"/>
                        </a:spcAft>
                      </a:pPr>
                      <a:r>
                        <a:rPr lang="en-US" sz="1100" kern="100">
                          <a:effectLst/>
                        </a:rPr>
                        <a:t>(0.66)</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0.281</a:t>
                      </a:r>
                      <a:endParaRPr lang="en-US" sz="1800" kern="100">
                        <a:effectLst/>
                      </a:endParaRPr>
                    </a:p>
                    <a:p>
                      <a:pPr marL="0" marR="0" algn="ctr">
                        <a:lnSpc>
                          <a:spcPts val="1000"/>
                        </a:lnSpc>
                        <a:spcBef>
                          <a:spcPts val="0"/>
                        </a:spcBef>
                        <a:spcAft>
                          <a:spcPts val="0"/>
                        </a:spcAft>
                      </a:pPr>
                      <a:r>
                        <a:rPr lang="en-US" sz="1100" kern="100">
                          <a:effectLst/>
                        </a:rPr>
                        <a:t>(0.75)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-0.499*</a:t>
                      </a:r>
                      <a:endParaRPr lang="en-US" sz="1800" kern="100">
                        <a:effectLst/>
                      </a:endParaRPr>
                    </a:p>
                    <a:p>
                      <a:pPr marL="0" marR="0" algn="ctr">
                        <a:lnSpc>
                          <a:spcPts val="1000"/>
                        </a:lnSpc>
                        <a:spcBef>
                          <a:spcPts val="0"/>
                        </a:spcBef>
                        <a:spcAft>
                          <a:spcPts val="0"/>
                        </a:spcAft>
                      </a:pPr>
                      <a:r>
                        <a:rPr lang="en-US" sz="1100" kern="100">
                          <a:effectLst/>
                        </a:rPr>
                        <a:t>(-1.70)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0.460</a:t>
                      </a:r>
                      <a:endParaRPr lang="en-US" sz="1800" kern="100">
                        <a:effectLst/>
                      </a:endParaRPr>
                    </a:p>
                    <a:p>
                      <a:pPr marL="0" marR="0" algn="ctr">
                        <a:lnSpc>
                          <a:spcPts val="1000"/>
                        </a:lnSpc>
                        <a:spcBef>
                          <a:spcPts val="0"/>
                        </a:spcBef>
                        <a:spcAft>
                          <a:spcPts val="0"/>
                        </a:spcAft>
                      </a:pPr>
                      <a:r>
                        <a:rPr lang="en-US" sz="1100" kern="100">
                          <a:effectLst/>
                        </a:rPr>
                        <a:t>(1.38)</a:t>
                      </a:r>
                      <a:endParaRPr lang="en-US" sz="1800" kern="100">
                        <a:effectLst/>
                        <a:latin typeface="Calibri"/>
                        <a:ea typeface="SimSun"/>
                        <a:cs typeface="Times New Roman"/>
                      </a:endParaRPr>
                    </a:p>
                  </a:txBody>
                  <a:tcPr marL="68580" marR="68580" marT="0" marB="0"/>
                </a:tc>
              </a:tr>
              <a:tr h="254861">
                <a:tc>
                  <a:txBody>
                    <a:bodyPr/>
                    <a:lstStyle/>
                    <a:p>
                      <a:pPr marL="0" marR="0">
                        <a:lnSpc>
                          <a:spcPts val="1000"/>
                        </a:lnSpc>
                        <a:spcBef>
                          <a:spcPts val="0"/>
                        </a:spcBef>
                        <a:spcAft>
                          <a:spcPts val="0"/>
                        </a:spcAft>
                      </a:pPr>
                      <a:r>
                        <a:rPr lang="en-US" sz="1050" kern="100">
                          <a:effectLst/>
                        </a:rPr>
                        <a:t>Year fixed effects</a:t>
                      </a:r>
                      <a:endParaRPr lang="en-US" sz="16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r>
              <a:tr h="254861">
                <a:tc>
                  <a:txBody>
                    <a:bodyPr/>
                    <a:lstStyle/>
                    <a:p>
                      <a:pPr marL="0" marR="0">
                        <a:lnSpc>
                          <a:spcPts val="1000"/>
                        </a:lnSpc>
                        <a:spcBef>
                          <a:spcPts val="0"/>
                        </a:spcBef>
                        <a:spcAft>
                          <a:spcPts val="0"/>
                        </a:spcAft>
                      </a:pPr>
                      <a:r>
                        <a:rPr lang="en-US" sz="1050" kern="100" dirty="0">
                          <a:effectLst/>
                        </a:rPr>
                        <a:t>Observations</a:t>
                      </a:r>
                      <a:endParaRPr lang="en-US" sz="16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340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101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111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effectLst/>
                        </a:rPr>
                        <a:t>128</a:t>
                      </a:r>
                      <a:endParaRPr lang="en-US" sz="1800" kern="1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79401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8686801" cy="1066800"/>
          </a:xfrm>
        </p:spPr>
        <p:txBody>
          <a:bodyPr/>
          <a:lstStyle/>
          <a:p>
            <a:r>
              <a:rPr lang="en-US" dirty="0"/>
              <a:t>Self-selection correction: Empirical </a:t>
            </a:r>
            <a:r>
              <a:rPr lang="en-US" dirty="0" smtClean="0"/>
              <a:t>Results</a:t>
            </a:r>
            <a:endParaRPr lang="en-US" dirty="0"/>
          </a:p>
        </p:txBody>
      </p:sp>
      <p:sp>
        <p:nvSpPr>
          <p:cNvPr id="5" name="Rectangle 1"/>
          <p:cNvSpPr>
            <a:spLocks noChangeArrowheads="1"/>
          </p:cNvSpPr>
          <p:nvPr/>
        </p:nvSpPr>
        <p:spPr bwMode="auto">
          <a:xfrm>
            <a:off x="1807634" y="1143000"/>
            <a:ext cx="84584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1" lang="en-US" altLang="zh-HK"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itchFamily="18" charset="0"/>
              </a:rPr>
              <a:t>Regression of </a:t>
            </a:r>
            <a:r>
              <a:rPr kumimoji="1" lang="en-US" altLang="zh-HK" b="1"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change </a:t>
            </a:r>
            <a:r>
              <a:rPr kumimoji="1" lang="en-US" altLang="zh-HK" b="1" dirty="0">
                <a:latin typeface="Times New Roman" panose="02020603050405020304" pitchFamily="18" charset="0"/>
                <a:ea typeface="新細明體" pitchFamily="18" charset="-120"/>
                <a:cs typeface="Times New Roman" panose="02020603050405020304" pitchFamily="18" charset="0"/>
              </a:rPr>
              <a:t>in </a:t>
            </a:r>
            <a:r>
              <a:rPr kumimoji="1" lang="en-US" altLang="zh-HK" b="1" dirty="0">
                <a:solidFill>
                  <a:srgbClr val="FF0000"/>
                </a:solidFill>
                <a:latin typeface="Times New Roman" panose="02020603050405020304" pitchFamily="18" charset="0"/>
                <a:ea typeface="新細明體" pitchFamily="18" charset="-120"/>
                <a:cs typeface="Times New Roman" panose="02020603050405020304" pitchFamily="18" charset="0"/>
              </a:rPr>
              <a:t>market capitalization</a:t>
            </a:r>
            <a:r>
              <a:rPr kumimoji="1" lang="en-US" altLang="zh-HK"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1" lang="en-US" altLang="zh-HK"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on change in insurance coverage ratio</a:t>
            </a:r>
            <a:endParaRPr kumimoji="1" lang="en-US" altLang="zh-HK"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38225657"/>
              </p:ext>
            </p:extLst>
          </p:nvPr>
        </p:nvGraphicFramePr>
        <p:xfrm>
          <a:off x="2208212" y="1676400"/>
          <a:ext cx="7162797" cy="4701366"/>
        </p:xfrm>
        <a:graphic>
          <a:graphicData uri="http://schemas.openxmlformats.org/drawingml/2006/table">
            <a:tbl>
              <a:tblPr firstRow="1" firstCol="1" bandRow="1">
                <a:tableStyleId>{5C22544A-7EE6-4342-B048-85BDC9FD1C3A}</a:tableStyleId>
              </a:tblPr>
              <a:tblGrid>
                <a:gridCol w="3118925"/>
                <a:gridCol w="1199437"/>
                <a:gridCol w="948145"/>
                <a:gridCol w="948145"/>
                <a:gridCol w="948145"/>
              </a:tblGrid>
              <a:tr h="244530">
                <a:tc>
                  <a:txBody>
                    <a:bodyPr/>
                    <a:lstStyle/>
                    <a:p>
                      <a:pPr marL="0" marR="0">
                        <a:lnSpc>
                          <a:spcPts val="1000"/>
                        </a:lnSpc>
                        <a:spcBef>
                          <a:spcPts val="0"/>
                        </a:spcBef>
                        <a:spcAft>
                          <a:spcPts val="0"/>
                        </a:spcAft>
                      </a:pPr>
                      <a:r>
                        <a:rPr lang="en-US" sz="1100" kern="100" dirty="0">
                          <a:effectLst/>
                        </a:rPr>
                        <a:t>Panel B</a:t>
                      </a:r>
                      <a:endParaRPr lang="en-US" sz="1800" kern="100" dirty="0">
                        <a:effectLst/>
                        <a:latin typeface="Calibri"/>
                        <a:ea typeface="SimSun"/>
                        <a:cs typeface="Times New Roman"/>
                      </a:endParaRPr>
                    </a:p>
                  </a:txBody>
                  <a:tcPr marL="68580" marR="68580" marT="0" marB="0"/>
                </a:tc>
                <a:tc gridSpan="4">
                  <a:txBody>
                    <a:bodyPr/>
                    <a:lstStyle/>
                    <a:p>
                      <a:pPr marL="0" marR="0" algn="ctr">
                        <a:lnSpc>
                          <a:spcPts val="1000"/>
                        </a:lnSpc>
                        <a:spcBef>
                          <a:spcPts val="0"/>
                        </a:spcBef>
                        <a:spcAft>
                          <a:spcPts val="0"/>
                        </a:spcAft>
                      </a:pPr>
                      <a:r>
                        <a:rPr lang="en-US" sz="1100" kern="100">
                          <a:effectLst/>
                        </a:rPr>
                        <a:t>Change in market capitalization (%)</a:t>
                      </a:r>
                      <a:endParaRPr lang="en-US" sz="1800" kern="100">
                        <a:effectLst/>
                        <a:latin typeface="Calibri"/>
                        <a:ea typeface="SimSu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753172">
                <a:tc>
                  <a:txBody>
                    <a:bodyPr/>
                    <a:lstStyle/>
                    <a:p>
                      <a:pPr marL="0" marR="0">
                        <a:lnSpc>
                          <a:spcPts val="1000"/>
                        </a:lnSpc>
                        <a:spcBef>
                          <a:spcPts val="0"/>
                        </a:spcBef>
                        <a:spcAft>
                          <a:spcPts val="0"/>
                        </a:spcAft>
                      </a:pPr>
                      <a:r>
                        <a:rPr lang="en-US" sz="1100" kern="100" dirty="0">
                          <a:effectLst/>
                        </a:rPr>
                        <a:t> </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All</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Low information cost</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Medium information cost</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High information cost</a:t>
                      </a:r>
                      <a:endParaRPr lang="en-US" sz="1800" kern="100">
                        <a:effectLst/>
                        <a:latin typeface="Calibri"/>
                        <a:ea typeface="SimSun"/>
                        <a:cs typeface="Times New Roman"/>
                      </a:endParaRPr>
                    </a:p>
                  </a:txBody>
                  <a:tcPr marL="68580" marR="68580" marT="0" marB="0"/>
                </a:tc>
              </a:tr>
              <a:tr h="221498">
                <a:tc>
                  <a:txBody>
                    <a:bodyPr/>
                    <a:lstStyle/>
                    <a:p>
                      <a:pPr marL="0" marR="0">
                        <a:lnSpc>
                          <a:spcPts val="1000"/>
                        </a:lnSpc>
                        <a:spcBef>
                          <a:spcPts val="0"/>
                        </a:spcBef>
                        <a:spcAft>
                          <a:spcPts val="0"/>
                        </a:spcAft>
                      </a:pPr>
                      <a:r>
                        <a:rPr lang="en-US" sz="1100" kern="100">
                          <a:effectLst/>
                        </a:rPr>
                        <a:t> </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(2)</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(4)</a:t>
                      </a:r>
                      <a:endParaRPr lang="en-US" sz="1800" kern="100">
                        <a:effectLst/>
                        <a:latin typeface="Calibri"/>
                        <a:ea typeface="SimSun"/>
                        <a:cs typeface="Times New Roman"/>
                      </a:endParaRPr>
                    </a:p>
                  </a:txBody>
                  <a:tcPr marL="68580" marR="68580" marT="0" marB="0"/>
                </a:tc>
              </a:tr>
              <a:tr h="498851">
                <a:tc>
                  <a:txBody>
                    <a:bodyPr/>
                    <a:lstStyle/>
                    <a:p>
                      <a:pPr marL="0" marR="0">
                        <a:lnSpc>
                          <a:spcPts val="1000"/>
                        </a:lnSpc>
                        <a:spcBef>
                          <a:spcPts val="0"/>
                        </a:spcBef>
                        <a:spcAft>
                          <a:spcPts val="0"/>
                        </a:spcAft>
                      </a:pPr>
                      <a:endParaRPr lang="en-US" sz="1400" kern="100" dirty="0" smtClean="0">
                        <a:solidFill>
                          <a:srgbClr val="FF0000"/>
                        </a:solidFill>
                        <a:effectLst/>
                      </a:endParaRPr>
                    </a:p>
                    <a:p>
                      <a:pPr marL="0" marR="0">
                        <a:lnSpc>
                          <a:spcPts val="1000"/>
                        </a:lnSpc>
                        <a:spcBef>
                          <a:spcPts val="0"/>
                        </a:spcBef>
                        <a:spcAft>
                          <a:spcPts val="0"/>
                        </a:spcAft>
                      </a:pPr>
                      <a:r>
                        <a:rPr lang="en-US" sz="1400" kern="100" dirty="0" smtClean="0">
                          <a:solidFill>
                            <a:srgbClr val="FF0000"/>
                          </a:solidFill>
                          <a:effectLst/>
                        </a:rPr>
                        <a:t>Δ </a:t>
                      </a:r>
                      <a:r>
                        <a:rPr lang="en-US" sz="1400" kern="100" dirty="0">
                          <a:solidFill>
                            <a:srgbClr val="FF0000"/>
                          </a:solidFill>
                          <a:effectLst/>
                        </a:rPr>
                        <a:t>Insurance coverage ratio (%)</a:t>
                      </a:r>
                      <a:endParaRPr lang="en-US" sz="2400" kern="100" dirty="0">
                        <a:solidFill>
                          <a:srgbClr val="FF0000"/>
                        </a:solidFill>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0.699</a:t>
                      </a:r>
                      <a:endParaRPr lang="en-US" sz="1800" kern="100">
                        <a:effectLst/>
                      </a:endParaRPr>
                    </a:p>
                    <a:p>
                      <a:pPr marL="0" marR="0" algn="ctr">
                        <a:lnSpc>
                          <a:spcPts val="1000"/>
                        </a:lnSpc>
                        <a:spcBef>
                          <a:spcPts val="0"/>
                        </a:spcBef>
                        <a:spcAft>
                          <a:spcPts val="0"/>
                        </a:spcAft>
                      </a:pPr>
                      <a:r>
                        <a:rPr lang="en-US" sz="1100" kern="100">
                          <a:effectLst/>
                        </a:rPr>
                        <a:t>(0.82)</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b="0" kern="100" dirty="0">
                          <a:solidFill>
                            <a:srgbClr val="FF0000"/>
                          </a:solidFill>
                          <a:effectLst/>
                        </a:rPr>
                        <a:t>4.873***</a:t>
                      </a:r>
                      <a:endParaRPr lang="en-US" sz="1800" b="0" kern="100" dirty="0">
                        <a:solidFill>
                          <a:srgbClr val="FF0000"/>
                        </a:solidFill>
                        <a:effectLst/>
                      </a:endParaRPr>
                    </a:p>
                    <a:p>
                      <a:pPr marL="0" marR="0" algn="ctr">
                        <a:lnSpc>
                          <a:spcPts val="1000"/>
                        </a:lnSpc>
                        <a:spcBef>
                          <a:spcPts val="0"/>
                        </a:spcBef>
                        <a:spcAft>
                          <a:spcPts val="0"/>
                        </a:spcAft>
                      </a:pPr>
                      <a:r>
                        <a:rPr lang="en-US" sz="1100" kern="100" dirty="0">
                          <a:effectLst/>
                        </a:rPr>
                        <a:t>(3.45)</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b="0" kern="100" dirty="0">
                          <a:solidFill>
                            <a:srgbClr val="FF0000"/>
                          </a:solidFill>
                          <a:effectLst/>
                        </a:rPr>
                        <a:t>6.178***</a:t>
                      </a:r>
                      <a:endParaRPr lang="en-US" sz="1800" b="0" kern="100" dirty="0">
                        <a:solidFill>
                          <a:srgbClr val="FF0000"/>
                        </a:solidFill>
                        <a:effectLst/>
                      </a:endParaRPr>
                    </a:p>
                    <a:p>
                      <a:pPr marL="0" marR="0" algn="ctr">
                        <a:lnSpc>
                          <a:spcPts val="1000"/>
                        </a:lnSpc>
                        <a:spcBef>
                          <a:spcPts val="0"/>
                        </a:spcBef>
                        <a:spcAft>
                          <a:spcPts val="0"/>
                        </a:spcAft>
                      </a:pPr>
                      <a:r>
                        <a:rPr lang="en-US" sz="1100" kern="100" dirty="0">
                          <a:effectLst/>
                        </a:rPr>
                        <a:t>(2.95)</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b="1" kern="100" dirty="0">
                          <a:solidFill>
                            <a:srgbClr val="FF0000"/>
                          </a:solidFill>
                          <a:effectLst/>
                        </a:rPr>
                        <a:t>-3.507***</a:t>
                      </a:r>
                      <a:endParaRPr lang="en-US" sz="1800" b="1" kern="100" dirty="0">
                        <a:solidFill>
                          <a:srgbClr val="FF0000"/>
                        </a:solidFill>
                        <a:effectLst/>
                      </a:endParaRPr>
                    </a:p>
                    <a:p>
                      <a:pPr marL="0" marR="0" algn="ctr">
                        <a:lnSpc>
                          <a:spcPts val="1000"/>
                        </a:lnSpc>
                        <a:spcBef>
                          <a:spcPts val="0"/>
                        </a:spcBef>
                        <a:spcAft>
                          <a:spcPts val="0"/>
                        </a:spcAft>
                      </a:pPr>
                      <a:r>
                        <a:rPr lang="en-US" sz="1100" kern="100" dirty="0">
                          <a:effectLst/>
                        </a:rPr>
                        <a:t>(-2.86)</a:t>
                      </a:r>
                      <a:endParaRPr lang="en-US" sz="1800" kern="100" dirty="0">
                        <a:effectLst/>
                        <a:latin typeface="Calibri"/>
                        <a:ea typeface="SimSun"/>
                        <a:cs typeface="Times New Roman"/>
                      </a:endParaRPr>
                    </a:p>
                  </a:txBody>
                  <a:tcPr marL="68580" marR="68580" marT="0" marB="0"/>
                </a:tc>
              </a:tr>
              <a:tr h="498851">
                <a:tc>
                  <a:txBody>
                    <a:bodyPr/>
                    <a:lstStyle/>
                    <a:p>
                      <a:pPr marL="0" marR="0">
                        <a:lnSpc>
                          <a:spcPts val="1000"/>
                        </a:lnSpc>
                        <a:spcBef>
                          <a:spcPts val="0"/>
                        </a:spcBef>
                        <a:spcAft>
                          <a:spcPts val="0"/>
                        </a:spcAft>
                      </a:pPr>
                      <a:r>
                        <a:rPr lang="en-US" sz="1100" kern="100">
                          <a:effectLst/>
                        </a:rPr>
                        <a:t>Board size</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1.998**</a:t>
                      </a:r>
                      <a:endParaRPr lang="en-US" sz="1800" kern="100">
                        <a:effectLst/>
                      </a:endParaRPr>
                    </a:p>
                    <a:p>
                      <a:pPr marL="0" marR="0" algn="ctr">
                        <a:lnSpc>
                          <a:spcPts val="1000"/>
                        </a:lnSpc>
                        <a:spcBef>
                          <a:spcPts val="0"/>
                        </a:spcBef>
                        <a:spcAft>
                          <a:spcPts val="0"/>
                        </a:spcAft>
                      </a:pPr>
                      <a:r>
                        <a:rPr lang="en-US" sz="1100" kern="100">
                          <a:effectLst/>
                        </a:rPr>
                        <a:t>(2.24)</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-2.525</a:t>
                      </a:r>
                      <a:endParaRPr lang="en-US" sz="1800" kern="100">
                        <a:effectLst/>
                      </a:endParaRPr>
                    </a:p>
                    <a:p>
                      <a:pPr marL="0" marR="0" algn="ctr">
                        <a:lnSpc>
                          <a:spcPts val="1000"/>
                        </a:lnSpc>
                        <a:spcBef>
                          <a:spcPts val="0"/>
                        </a:spcBef>
                        <a:spcAft>
                          <a:spcPts val="0"/>
                        </a:spcAft>
                      </a:pPr>
                      <a:r>
                        <a:rPr lang="en-US" sz="1100" kern="100">
                          <a:effectLst/>
                        </a:rPr>
                        <a:t>(-0.88)</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1.713</a:t>
                      </a:r>
                      <a:endParaRPr lang="en-US" sz="1800" kern="100">
                        <a:effectLst/>
                      </a:endParaRPr>
                    </a:p>
                    <a:p>
                      <a:pPr marL="0" marR="0" algn="ctr">
                        <a:lnSpc>
                          <a:spcPts val="1000"/>
                        </a:lnSpc>
                        <a:spcBef>
                          <a:spcPts val="0"/>
                        </a:spcBef>
                        <a:spcAft>
                          <a:spcPts val="0"/>
                        </a:spcAft>
                      </a:pPr>
                      <a:r>
                        <a:rPr lang="en-US" sz="1100" kern="100">
                          <a:effectLst/>
                        </a:rPr>
                        <a:t>(1.54)</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1.023</a:t>
                      </a:r>
                      <a:endParaRPr lang="en-US" sz="1800" kern="100">
                        <a:effectLst/>
                      </a:endParaRPr>
                    </a:p>
                    <a:p>
                      <a:pPr marL="0" marR="0" algn="ctr">
                        <a:lnSpc>
                          <a:spcPts val="1000"/>
                        </a:lnSpc>
                        <a:spcBef>
                          <a:spcPts val="0"/>
                        </a:spcBef>
                        <a:spcAft>
                          <a:spcPts val="0"/>
                        </a:spcAft>
                      </a:pPr>
                      <a:r>
                        <a:rPr lang="en-US" sz="1100" kern="100">
                          <a:effectLst/>
                        </a:rPr>
                        <a:t>(0.76)</a:t>
                      </a:r>
                      <a:endParaRPr lang="en-US" sz="1800" kern="100">
                        <a:effectLst/>
                        <a:latin typeface="Calibri"/>
                        <a:ea typeface="SimSun"/>
                        <a:cs typeface="Times New Roman"/>
                      </a:endParaRPr>
                    </a:p>
                  </a:txBody>
                  <a:tcPr marL="68580" marR="68580" marT="0" marB="0"/>
                </a:tc>
              </a:tr>
              <a:tr h="498851">
                <a:tc>
                  <a:txBody>
                    <a:bodyPr/>
                    <a:lstStyle/>
                    <a:p>
                      <a:pPr marL="0" marR="0">
                        <a:lnSpc>
                          <a:spcPts val="1000"/>
                        </a:lnSpc>
                        <a:spcBef>
                          <a:spcPts val="0"/>
                        </a:spcBef>
                        <a:spcAft>
                          <a:spcPts val="0"/>
                        </a:spcAft>
                      </a:pPr>
                      <a:r>
                        <a:rPr lang="en-US" sz="1100" kern="100">
                          <a:effectLst/>
                        </a:rPr>
                        <a:t>Book leverage ratio</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19.437***</a:t>
                      </a:r>
                      <a:endParaRPr lang="en-US" sz="1800" kern="100">
                        <a:effectLst/>
                      </a:endParaRPr>
                    </a:p>
                    <a:p>
                      <a:pPr marL="0" marR="0" algn="ctr">
                        <a:lnSpc>
                          <a:spcPts val="1000"/>
                        </a:lnSpc>
                        <a:spcBef>
                          <a:spcPts val="0"/>
                        </a:spcBef>
                        <a:spcAft>
                          <a:spcPts val="0"/>
                        </a:spcAft>
                      </a:pPr>
                      <a:r>
                        <a:rPr lang="en-US" sz="1100" kern="100">
                          <a:effectLst/>
                        </a:rPr>
                        <a:t>(2.63)</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36.428**</a:t>
                      </a:r>
                      <a:endParaRPr lang="en-US" sz="1800" kern="100">
                        <a:effectLst/>
                      </a:endParaRPr>
                    </a:p>
                    <a:p>
                      <a:pPr marL="0" marR="0" algn="ctr">
                        <a:lnSpc>
                          <a:spcPts val="1000"/>
                        </a:lnSpc>
                        <a:spcBef>
                          <a:spcPts val="0"/>
                        </a:spcBef>
                        <a:spcAft>
                          <a:spcPts val="0"/>
                        </a:spcAft>
                      </a:pPr>
                      <a:r>
                        <a:rPr lang="en-US" sz="1100" kern="100">
                          <a:effectLst/>
                        </a:rPr>
                        <a:t>(2.34)</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44.051***</a:t>
                      </a:r>
                      <a:endParaRPr lang="en-US" sz="1800" kern="100">
                        <a:effectLst/>
                      </a:endParaRPr>
                    </a:p>
                    <a:p>
                      <a:pPr marL="0" marR="0" algn="ctr">
                        <a:lnSpc>
                          <a:spcPts val="1000"/>
                        </a:lnSpc>
                        <a:spcBef>
                          <a:spcPts val="0"/>
                        </a:spcBef>
                        <a:spcAft>
                          <a:spcPts val="0"/>
                        </a:spcAft>
                      </a:pPr>
                      <a:r>
                        <a:rPr lang="en-US" sz="1100" kern="100">
                          <a:effectLst/>
                        </a:rPr>
                        <a:t>(3.76)</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10.878</a:t>
                      </a:r>
                      <a:endParaRPr lang="en-US" sz="1800" kern="100">
                        <a:effectLst/>
                      </a:endParaRPr>
                    </a:p>
                    <a:p>
                      <a:pPr marL="0" marR="0" algn="ctr">
                        <a:lnSpc>
                          <a:spcPts val="1000"/>
                        </a:lnSpc>
                        <a:spcBef>
                          <a:spcPts val="0"/>
                        </a:spcBef>
                        <a:spcAft>
                          <a:spcPts val="0"/>
                        </a:spcAft>
                      </a:pPr>
                      <a:r>
                        <a:rPr lang="en-US" sz="1100" kern="100">
                          <a:effectLst/>
                        </a:rPr>
                        <a:t>(0.91)</a:t>
                      </a:r>
                      <a:endParaRPr lang="en-US" sz="1800" kern="100">
                        <a:effectLst/>
                        <a:latin typeface="Calibri"/>
                        <a:ea typeface="SimSun"/>
                        <a:cs typeface="Times New Roman"/>
                      </a:endParaRPr>
                    </a:p>
                  </a:txBody>
                  <a:tcPr marL="68580" marR="68580" marT="0" marB="0"/>
                </a:tc>
              </a:tr>
              <a:tr h="498851">
                <a:tc>
                  <a:txBody>
                    <a:bodyPr/>
                    <a:lstStyle/>
                    <a:p>
                      <a:pPr marL="0" marR="0">
                        <a:lnSpc>
                          <a:spcPts val="1000"/>
                        </a:lnSpc>
                        <a:spcBef>
                          <a:spcPts val="0"/>
                        </a:spcBef>
                        <a:spcAft>
                          <a:spcPts val="0"/>
                        </a:spcAft>
                      </a:pPr>
                      <a:r>
                        <a:rPr lang="en-US" sz="1100" kern="100">
                          <a:effectLst/>
                        </a:rPr>
                        <a:t>Firm age</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0.280*</a:t>
                      </a:r>
                      <a:endParaRPr lang="en-US" sz="1800" kern="100">
                        <a:effectLst/>
                      </a:endParaRPr>
                    </a:p>
                    <a:p>
                      <a:pPr marL="0" marR="0" algn="ctr">
                        <a:lnSpc>
                          <a:spcPts val="1000"/>
                        </a:lnSpc>
                        <a:spcBef>
                          <a:spcPts val="0"/>
                        </a:spcBef>
                        <a:spcAft>
                          <a:spcPts val="0"/>
                        </a:spcAft>
                      </a:pPr>
                      <a:r>
                        <a:rPr lang="en-US" sz="1100" kern="100">
                          <a:effectLst/>
                        </a:rPr>
                        <a:t>(1.78)</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1.058***</a:t>
                      </a:r>
                      <a:endParaRPr lang="en-US" sz="1800" kern="100">
                        <a:effectLst/>
                      </a:endParaRPr>
                    </a:p>
                    <a:p>
                      <a:pPr marL="0" marR="0" algn="ctr">
                        <a:lnSpc>
                          <a:spcPts val="1000"/>
                        </a:lnSpc>
                        <a:spcBef>
                          <a:spcPts val="0"/>
                        </a:spcBef>
                        <a:spcAft>
                          <a:spcPts val="0"/>
                        </a:spcAft>
                      </a:pPr>
                      <a:r>
                        <a:rPr lang="en-US" sz="1100" kern="100">
                          <a:effectLst/>
                        </a:rPr>
                        <a:t>(2.89)</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0.149</a:t>
                      </a:r>
                      <a:endParaRPr lang="en-US" sz="1800" kern="100">
                        <a:effectLst/>
                      </a:endParaRPr>
                    </a:p>
                    <a:p>
                      <a:pPr marL="0" marR="0" algn="ctr">
                        <a:lnSpc>
                          <a:spcPts val="1000"/>
                        </a:lnSpc>
                        <a:spcBef>
                          <a:spcPts val="0"/>
                        </a:spcBef>
                        <a:spcAft>
                          <a:spcPts val="0"/>
                        </a:spcAft>
                      </a:pPr>
                      <a:r>
                        <a:rPr lang="en-US" sz="1100" kern="100">
                          <a:effectLst/>
                        </a:rPr>
                        <a:t>(0.68)</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-0.035</a:t>
                      </a:r>
                      <a:endParaRPr lang="en-US" sz="1800" kern="100">
                        <a:effectLst/>
                      </a:endParaRPr>
                    </a:p>
                    <a:p>
                      <a:pPr marL="0" marR="0" algn="ctr">
                        <a:lnSpc>
                          <a:spcPts val="1000"/>
                        </a:lnSpc>
                        <a:spcBef>
                          <a:spcPts val="0"/>
                        </a:spcBef>
                        <a:spcAft>
                          <a:spcPts val="0"/>
                        </a:spcAft>
                      </a:pPr>
                      <a:r>
                        <a:rPr lang="en-US" sz="1100" kern="100">
                          <a:effectLst/>
                        </a:rPr>
                        <a:t>(-0.16)</a:t>
                      </a:r>
                      <a:endParaRPr lang="en-US" sz="1800" kern="100">
                        <a:effectLst/>
                        <a:latin typeface="Calibri"/>
                        <a:ea typeface="SimSun"/>
                        <a:cs typeface="Times New Roman"/>
                      </a:endParaRPr>
                    </a:p>
                  </a:txBody>
                  <a:tcPr marL="68580" marR="68580" marT="0" marB="0"/>
                </a:tc>
              </a:tr>
              <a:tr h="498851">
                <a:tc>
                  <a:txBody>
                    <a:bodyPr/>
                    <a:lstStyle/>
                    <a:p>
                      <a:pPr marL="0" marR="0">
                        <a:lnSpc>
                          <a:spcPts val="1000"/>
                        </a:lnSpc>
                        <a:spcBef>
                          <a:spcPts val="0"/>
                        </a:spcBef>
                        <a:spcAft>
                          <a:spcPts val="0"/>
                        </a:spcAft>
                      </a:pPr>
                      <a:r>
                        <a:rPr lang="en-US" sz="1100" kern="100">
                          <a:effectLst/>
                        </a:rPr>
                        <a:t>Log(Market value of equity)</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-7.681***</a:t>
                      </a:r>
                      <a:endParaRPr lang="en-US" sz="1800" kern="100">
                        <a:effectLst/>
                      </a:endParaRPr>
                    </a:p>
                    <a:p>
                      <a:pPr marL="0" marR="0" algn="ctr">
                        <a:lnSpc>
                          <a:spcPts val="1000"/>
                        </a:lnSpc>
                        <a:spcBef>
                          <a:spcPts val="0"/>
                        </a:spcBef>
                        <a:spcAft>
                          <a:spcPts val="0"/>
                        </a:spcAft>
                      </a:pPr>
                      <a:r>
                        <a:rPr lang="en-US" sz="1100" kern="100">
                          <a:effectLst/>
                        </a:rPr>
                        <a:t>(-4.45)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-9.662**</a:t>
                      </a:r>
                      <a:endParaRPr lang="en-US" sz="1800" kern="100">
                        <a:effectLst/>
                      </a:endParaRPr>
                    </a:p>
                    <a:p>
                      <a:pPr marL="0" marR="0" algn="ctr">
                        <a:lnSpc>
                          <a:spcPts val="1000"/>
                        </a:lnSpc>
                        <a:spcBef>
                          <a:spcPts val="0"/>
                        </a:spcBef>
                        <a:spcAft>
                          <a:spcPts val="0"/>
                        </a:spcAft>
                      </a:pPr>
                      <a:r>
                        <a:rPr lang="en-US" sz="1100" kern="100">
                          <a:effectLst/>
                        </a:rPr>
                        <a:t>(-2.31)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-8.954***</a:t>
                      </a:r>
                      <a:endParaRPr lang="en-US" sz="1800" kern="100">
                        <a:effectLst/>
                      </a:endParaRPr>
                    </a:p>
                    <a:p>
                      <a:pPr marL="0" marR="0" algn="ctr">
                        <a:lnSpc>
                          <a:spcPts val="1000"/>
                        </a:lnSpc>
                        <a:spcBef>
                          <a:spcPts val="0"/>
                        </a:spcBef>
                        <a:spcAft>
                          <a:spcPts val="0"/>
                        </a:spcAft>
                      </a:pPr>
                      <a:r>
                        <a:rPr lang="en-US" sz="1100" kern="100">
                          <a:effectLst/>
                        </a:rPr>
                        <a:t>(-3.66)</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-1.257</a:t>
                      </a:r>
                      <a:endParaRPr lang="en-US" sz="1800" kern="100">
                        <a:effectLst/>
                      </a:endParaRPr>
                    </a:p>
                    <a:p>
                      <a:pPr marL="0" marR="0" algn="ctr">
                        <a:lnSpc>
                          <a:spcPts val="1000"/>
                        </a:lnSpc>
                        <a:spcBef>
                          <a:spcPts val="0"/>
                        </a:spcBef>
                        <a:spcAft>
                          <a:spcPts val="0"/>
                        </a:spcAft>
                      </a:pPr>
                      <a:r>
                        <a:rPr lang="en-US" sz="1100" kern="100">
                          <a:effectLst/>
                        </a:rPr>
                        <a:t>(-0.54)</a:t>
                      </a:r>
                      <a:endParaRPr lang="en-US" sz="1800" kern="100">
                        <a:effectLst/>
                        <a:latin typeface="Calibri"/>
                        <a:ea typeface="SimSun"/>
                        <a:cs typeface="Times New Roman"/>
                      </a:endParaRPr>
                    </a:p>
                  </a:txBody>
                  <a:tcPr marL="68580" marR="68580" marT="0" marB="0"/>
                </a:tc>
              </a:tr>
              <a:tr h="498851">
                <a:tc>
                  <a:txBody>
                    <a:bodyPr/>
                    <a:lstStyle/>
                    <a:p>
                      <a:pPr marL="0" marR="0">
                        <a:lnSpc>
                          <a:spcPts val="1000"/>
                        </a:lnSpc>
                        <a:spcBef>
                          <a:spcPts val="0"/>
                        </a:spcBef>
                        <a:spcAft>
                          <a:spcPts val="0"/>
                        </a:spcAft>
                      </a:pPr>
                      <a:r>
                        <a:rPr lang="en-US" sz="1100" kern="100">
                          <a:effectLst/>
                        </a:rPr>
                        <a:t>ρ</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0.839***</a:t>
                      </a:r>
                      <a:endParaRPr lang="en-US" sz="1800" kern="100">
                        <a:effectLst/>
                      </a:endParaRPr>
                    </a:p>
                    <a:p>
                      <a:pPr marL="0" marR="0" algn="ctr">
                        <a:lnSpc>
                          <a:spcPts val="1000"/>
                        </a:lnSpc>
                        <a:spcBef>
                          <a:spcPts val="0"/>
                        </a:spcBef>
                        <a:spcAft>
                          <a:spcPts val="0"/>
                        </a:spcAft>
                      </a:pPr>
                      <a:r>
                        <a:rPr lang="en-US" sz="1100" kern="100">
                          <a:effectLst/>
                        </a:rPr>
                        <a:t>(18.85)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0.965***</a:t>
                      </a:r>
                      <a:endParaRPr lang="en-US" sz="1800" kern="100">
                        <a:effectLst/>
                      </a:endParaRPr>
                    </a:p>
                    <a:p>
                      <a:pPr marL="0" marR="0" algn="ctr">
                        <a:lnSpc>
                          <a:spcPts val="1000"/>
                        </a:lnSpc>
                        <a:spcBef>
                          <a:spcPts val="0"/>
                        </a:spcBef>
                        <a:spcAft>
                          <a:spcPts val="0"/>
                        </a:spcAft>
                      </a:pPr>
                      <a:r>
                        <a:rPr lang="en-US" sz="1100" kern="100">
                          <a:effectLst/>
                        </a:rPr>
                        <a:t>(30.21)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-0.761***</a:t>
                      </a:r>
                      <a:endParaRPr lang="en-US" sz="1800" kern="100">
                        <a:effectLst/>
                      </a:endParaRPr>
                    </a:p>
                    <a:p>
                      <a:pPr marL="0" marR="0" algn="ctr">
                        <a:lnSpc>
                          <a:spcPts val="1000"/>
                        </a:lnSpc>
                        <a:spcBef>
                          <a:spcPts val="0"/>
                        </a:spcBef>
                        <a:spcAft>
                          <a:spcPts val="0"/>
                        </a:spcAft>
                      </a:pPr>
                      <a:r>
                        <a:rPr lang="en-US" sz="1100" kern="100">
                          <a:effectLst/>
                        </a:rPr>
                        <a:t>(-3.77)</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0.955***</a:t>
                      </a:r>
                      <a:endParaRPr lang="en-US" sz="1800" kern="100">
                        <a:effectLst/>
                      </a:endParaRPr>
                    </a:p>
                    <a:p>
                      <a:pPr marL="0" marR="0" algn="ctr">
                        <a:lnSpc>
                          <a:spcPts val="1000"/>
                        </a:lnSpc>
                        <a:spcBef>
                          <a:spcPts val="0"/>
                        </a:spcBef>
                        <a:spcAft>
                          <a:spcPts val="0"/>
                        </a:spcAft>
                      </a:pPr>
                      <a:r>
                        <a:rPr lang="en-US" sz="1100" kern="100">
                          <a:effectLst/>
                        </a:rPr>
                        <a:t>(28.85)</a:t>
                      </a:r>
                      <a:endParaRPr lang="en-US" sz="1800" kern="100">
                        <a:effectLst/>
                        <a:latin typeface="Calibri"/>
                        <a:ea typeface="SimSun"/>
                        <a:cs typeface="Times New Roman"/>
                      </a:endParaRPr>
                    </a:p>
                  </a:txBody>
                  <a:tcPr marL="68580" marR="68580" marT="0" marB="0"/>
                </a:tc>
              </a:tr>
              <a:tr h="244530">
                <a:tc>
                  <a:txBody>
                    <a:bodyPr/>
                    <a:lstStyle/>
                    <a:p>
                      <a:pPr marL="0" marR="0">
                        <a:lnSpc>
                          <a:spcPts val="1000"/>
                        </a:lnSpc>
                        <a:spcBef>
                          <a:spcPts val="0"/>
                        </a:spcBef>
                        <a:spcAft>
                          <a:spcPts val="0"/>
                        </a:spcAft>
                      </a:pPr>
                      <a:r>
                        <a:rPr lang="en-US" sz="1100" kern="100">
                          <a:effectLst/>
                        </a:rPr>
                        <a:t>Year fixed effects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r>
              <a:tr h="244530">
                <a:tc>
                  <a:txBody>
                    <a:bodyPr/>
                    <a:lstStyle/>
                    <a:p>
                      <a:pPr marL="0" marR="0">
                        <a:lnSpc>
                          <a:spcPts val="1000"/>
                        </a:lnSpc>
                        <a:spcBef>
                          <a:spcPts val="0"/>
                        </a:spcBef>
                        <a:spcAft>
                          <a:spcPts val="0"/>
                        </a:spcAft>
                      </a:pPr>
                      <a:r>
                        <a:rPr lang="en-US" sz="1100" kern="100">
                          <a:effectLst/>
                        </a:rPr>
                        <a:t>Observations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340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101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111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effectLst/>
                        </a:rPr>
                        <a:t>128</a:t>
                      </a:r>
                      <a:endParaRPr lang="en-US" sz="1800" kern="1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227701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8686801" cy="1066800"/>
          </a:xfrm>
        </p:spPr>
        <p:txBody>
          <a:bodyPr/>
          <a:lstStyle/>
          <a:p>
            <a:r>
              <a:rPr lang="en-US" dirty="0"/>
              <a:t>Self-selection correction: Empirical </a:t>
            </a:r>
            <a:r>
              <a:rPr lang="en-US" dirty="0" smtClean="0"/>
              <a:t>Results</a:t>
            </a:r>
            <a:endParaRPr lang="en-US" dirty="0"/>
          </a:p>
        </p:txBody>
      </p:sp>
      <p:sp>
        <p:nvSpPr>
          <p:cNvPr id="5" name="Rectangle 1"/>
          <p:cNvSpPr>
            <a:spLocks noChangeArrowheads="1"/>
          </p:cNvSpPr>
          <p:nvPr/>
        </p:nvSpPr>
        <p:spPr bwMode="auto">
          <a:xfrm>
            <a:off x="2355862" y="1143000"/>
            <a:ext cx="73619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1" lang="en-US" altLang="zh-HK"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itchFamily="18" charset="0"/>
              </a:rPr>
              <a:t>Regression of </a:t>
            </a:r>
            <a:r>
              <a:rPr kumimoji="1" lang="en-US" altLang="zh-HK" b="1" i="0" u="none" strike="noStrike" cap="none" normalizeH="0" baseline="0" dirty="0" smtClean="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change </a:t>
            </a:r>
            <a:r>
              <a:rPr kumimoji="1" lang="en-US" altLang="zh-HK" b="1" dirty="0">
                <a:solidFill>
                  <a:srgbClr val="FF0000"/>
                </a:solidFill>
                <a:latin typeface="Times New Roman" panose="02020603050405020304" pitchFamily="18" charset="0"/>
                <a:ea typeface="新細明體" pitchFamily="18" charset="-120"/>
                <a:cs typeface="Times New Roman" panose="02020603050405020304" pitchFamily="18" charset="0"/>
              </a:rPr>
              <a:t>in </a:t>
            </a:r>
            <a:r>
              <a:rPr kumimoji="1" lang="en-US" altLang="zh-HK" b="1" dirty="0" smtClean="0">
                <a:solidFill>
                  <a:srgbClr val="FF0000"/>
                </a:solidFill>
                <a:latin typeface="Times New Roman" panose="02020603050405020304" pitchFamily="18" charset="0"/>
                <a:ea typeface="新細明體" pitchFamily="18" charset="-120"/>
                <a:cs typeface="Times New Roman" panose="02020603050405020304" pitchFamily="18" charset="0"/>
              </a:rPr>
              <a:t>stock price </a:t>
            </a:r>
            <a:r>
              <a:rPr kumimoji="1" lang="en-US" altLang="zh-HK"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on change in insurance coverage ratio</a:t>
            </a:r>
            <a:endParaRPr kumimoji="1" lang="en-US" altLang="zh-HK"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517502337"/>
              </p:ext>
            </p:extLst>
          </p:nvPr>
        </p:nvGraphicFramePr>
        <p:xfrm>
          <a:off x="2132012" y="1752600"/>
          <a:ext cx="7315199" cy="4648198"/>
        </p:xfrm>
        <a:graphic>
          <a:graphicData uri="http://schemas.openxmlformats.org/drawingml/2006/table">
            <a:tbl>
              <a:tblPr firstRow="1" firstCol="1" bandRow="1">
                <a:tableStyleId>{5C22544A-7EE6-4342-B048-85BDC9FD1C3A}</a:tableStyleId>
              </a:tblPr>
              <a:tblGrid>
                <a:gridCol w="3185285"/>
                <a:gridCol w="1224957"/>
                <a:gridCol w="968319"/>
                <a:gridCol w="968319"/>
                <a:gridCol w="968319"/>
              </a:tblGrid>
              <a:tr h="240586">
                <a:tc>
                  <a:txBody>
                    <a:bodyPr/>
                    <a:lstStyle/>
                    <a:p>
                      <a:pPr marL="0" marR="0">
                        <a:lnSpc>
                          <a:spcPts val="1000"/>
                        </a:lnSpc>
                        <a:spcBef>
                          <a:spcPts val="0"/>
                        </a:spcBef>
                        <a:spcAft>
                          <a:spcPts val="0"/>
                        </a:spcAft>
                      </a:pPr>
                      <a:r>
                        <a:rPr lang="en-US" sz="1100" kern="100" dirty="0">
                          <a:effectLst/>
                        </a:rPr>
                        <a:t>Panel C</a:t>
                      </a:r>
                      <a:endParaRPr lang="en-US" sz="1800" kern="100" dirty="0">
                        <a:effectLst/>
                        <a:latin typeface="Calibri"/>
                        <a:ea typeface="SimSun"/>
                        <a:cs typeface="Times New Roman"/>
                      </a:endParaRPr>
                    </a:p>
                  </a:txBody>
                  <a:tcPr marL="68580" marR="68580" marT="0" marB="0"/>
                </a:tc>
                <a:tc gridSpan="4">
                  <a:txBody>
                    <a:bodyPr/>
                    <a:lstStyle/>
                    <a:p>
                      <a:pPr marL="0" marR="0" algn="ctr">
                        <a:lnSpc>
                          <a:spcPts val="1000"/>
                        </a:lnSpc>
                        <a:spcBef>
                          <a:spcPts val="0"/>
                        </a:spcBef>
                        <a:spcAft>
                          <a:spcPts val="0"/>
                        </a:spcAft>
                      </a:pPr>
                      <a:r>
                        <a:rPr lang="en-US" sz="1100" kern="100">
                          <a:effectLst/>
                        </a:rPr>
                        <a:t>Change in stock price (%)</a:t>
                      </a:r>
                      <a:endParaRPr lang="en-US" sz="1800" kern="100">
                        <a:effectLst/>
                        <a:latin typeface="Calibri"/>
                        <a:ea typeface="SimSu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741024">
                <a:tc>
                  <a:txBody>
                    <a:bodyPr/>
                    <a:lstStyle/>
                    <a:p>
                      <a:pPr marL="0" marR="0">
                        <a:lnSpc>
                          <a:spcPts val="1000"/>
                        </a:lnSpc>
                        <a:spcBef>
                          <a:spcPts val="0"/>
                        </a:spcBef>
                        <a:spcAft>
                          <a:spcPts val="0"/>
                        </a:spcAft>
                      </a:pPr>
                      <a:r>
                        <a:rPr lang="en-US" sz="1100" kern="100" dirty="0">
                          <a:effectLst/>
                        </a:rPr>
                        <a:t> </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effectLst/>
                        </a:rPr>
                        <a:t>All</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Low information cost</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Medium information cost</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High information cost</a:t>
                      </a:r>
                      <a:endParaRPr lang="en-US" sz="1800" kern="100">
                        <a:effectLst/>
                        <a:latin typeface="Calibri"/>
                        <a:ea typeface="SimSun"/>
                        <a:cs typeface="Times New Roman"/>
                      </a:endParaRPr>
                    </a:p>
                  </a:txBody>
                  <a:tcPr marL="68580" marR="68580" marT="0" marB="0"/>
                </a:tc>
              </a:tr>
              <a:tr h="240586">
                <a:tc>
                  <a:txBody>
                    <a:bodyPr/>
                    <a:lstStyle/>
                    <a:p>
                      <a:pPr marL="0" marR="0">
                        <a:lnSpc>
                          <a:spcPts val="1000"/>
                        </a:lnSpc>
                        <a:spcBef>
                          <a:spcPts val="0"/>
                        </a:spcBef>
                        <a:spcAft>
                          <a:spcPts val="0"/>
                        </a:spcAft>
                      </a:pPr>
                      <a:r>
                        <a:rPr lang="en-US" sz="1100" kern="100">
                          <a:effectLst/>
                        </a:rPr>
                        <a:t> </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(2)</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(4)</a:t>
                      </a:r>
                      <a:endParaRPr lang="en-US" sz="1800" kern="100">
                        <a:effectLst/>
                        <a:latin typeface="Calibri"/>
                        <a:ea typeface="SimSun"/>
                        <a:cs typeface="Times New Roman"/>
                      </a:endParaRPr>
                    </a:p>
                  </a:txBody>
                  <a:tcPr marL="68580" marR="68580" marT="0" marB="0"/>
                </a:tc>
              </a:tr>
              <a:tr h="490805">
                <a:tc>
                  <a:txBody>
                    <a:bodyPr/>
                    <a:lstStyle/>
                    <a:p>
                      <a:pPr marL="0" marR="0">
                        <a:lnSpc>
                          <a:spcPts val="1000"/>
                        </a:lnSpc>
                        <a:spcBef>
                          <a:spcPts val="0"/>
                        </a:spcBef>
                        <a:spcAft>
                          <a:spcPts val="0"/>
                        </a:spcAft>
                      </a:pPr>
                      <a:endParaRPr lang="en-US" sz="1400" kern="100" dirty="0" smtClean="0">
                        <a:solidFill>
                          <a:srgbClr val="FF0000"/>
                        </a:solidFill>
                        <a:effectLst/>
                      </a:endParaRPr>
                    </a:p>
                    <a:p>
                      <a:pPr marL="0" marR="0">
                        <a:lnSpc>
                          <a:spcPts val="1000"/>
                        </a:lnSpc>
                        <a:spcBef>
                          <a:spcPts val="0"/>
                        </a:spcBef>
                        <a:spcAft>
                          <a:spcPts val="0"/>
                        </a:spcAft>
                      </a:pPr>
                      <a:r>
                        <a:rPr lang="en-US" sz="1400" kern="100" dirty="0" smtClean="0">
                          <a:solidFill>
                            <a:srgbClr val="FF0000"/>
                          </a:solidFill>
                          <a:effectLst/>
                        </a:rPr>
                        <a:t>Δ </a:t>
                      </a:r>
                      <a:r>
                        <a:rPr lang="en-US" sz="1400" kern="100" dirty="0">
                          <a:solidFill>
                            <a:srgbClr val="FF0000"/>
                          </a:solidFill>
                          <a:effectLst/>
                        </a:rPr>
                        <a:t>Insurance coverage ratio (%)</a:t>
                      </a:r>
                      <a:endParaRPr lang="en-US" sz="2400" kern="100" dirty="0">
                        <a:solidFill>
                          <a:srgbClr val="FF0000"/>
                        </a:solidFill>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effectLst/>
                        </a:rPr>
                        <a:t>0.625</a:t>
                      </a:r>
                      <a:endParaRPr lang="en-US" sz="1800" kern="100" dirty="0">
                        <a:effectLst/>
                      </a:endParaRPr>
                    </a:p>
                    <a:p>
                      <a:pPr marL="0" marR="0" algn="ctr">
                        <a:lnSpc>
                          <a:spcPts val="1000"/>
                        </a:lnSpc>
                        <a:spcBef>
                          <a:spcPts val="0"/>
                        </a:spcBef>
                        <a:spcAft>
                          <a:spcPts val="0"/>
                        </a:spcAft>
                      </a:pPr>
                      <a:r>
                        <a:rPr lang="en-US" sz="1100" kern="100" dirty="0">
                          <a:effectLst/>
                        </a:rPr>
                        <a:t>(0.77)</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solidFill>
                            <a:srgbClr val="FF0000"/>
                          </a:solidFill>
                          <a:effectLst/>
                        </a:rPr>
                        <a:t>4.631***</a:t>
                      </a:r>
                      <a:endParaRPr lang="en-US" sz="1800" kern="100" dirty="0">
                        <a:solidFill>
                          <a:srgbClr val="FF0000"/>
                        </a:solidFill>
                        <a:effectLst/>
                      </a:endParaRPr>
                    </a:p>
                    <a:p>
                      <a:pPr marL="0" marR="0" algn="ctr">
                        <a:lnSpc>
                          <a:spcPts val="1000"/>
                        </a:lnSpc>
                        <a:spcBef>
                          <a:spcPts val="0"/>
                        </a:spcBef>
                        <a:spcAft>
                          <a:spcPts val="0"/>
                        </a:spcAft>
                      </a:pPr>
                      <a:r>
                        <a:rPr lang="en-US" sz="1100" kern="100" dirty="0">
                          <a:effectLst/>
                        </a:rPr>
                        <a:t>(3.39)</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solidFill>
                            <a:srgbClr val="FF0000"/>
                          </a:solidFill>
                          <a:effectLst/>
                        </a:rPr>
                        <a:t>5.390***</a:t>
                      </a:r>
                      <a:endParaRPr lang="en-US" sz="1800" kern="100" dirty="0">
                        <a:solidFill>
                          <a:srgbClr val="FF0000"/>
                        </a:solidFill>
                        <a:effectLst/>
                      </a:endParaRPr>
                    </a:p>
                    <a:p>
                      <a:pPr marL="0" marR="0" algn="ctr">
                        <a:lnSpc>
                          <a:spcPts val="1000"/>
                        </a:lnSpc>
                        <a:spcBef>
                          <a:spcPts val="0"/>
                        </a:spcBef>
                        <a:spcAft>
                          <a:spcPts val="0"/>
                        </a:spcAft>
                      </a:pPr>
                      <a:r>
                        <a:rPr lang="en-US" sz="1100" kern="100" dirty="0">
                          <a:effectLst/>
                        </a:rPr>
                        <a:t>(2.96)</a:t>
                      </a:r>
                      <a:endParaRPr lang="en-US" sz="1800" kern="100" dirty="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b="1" kern="100" dirty="0">
                          <a:solidFill>
                            <a:srgbClr val="FF0000"/>
                          </a:solidFill>
                          <a:effectLst/>
                        </a:rPr>
                        <a:t>-3.198***</a:t>
                      </a:r>
                      <a:endParaRPr lang="en-US" sz="1800" b="1" kern="100" dirty="0">
                        <a:solidFill>
                          <a:srgbClr val="FF0000"/>
                        </a:solidFill>
                        <a:effectLst/>
                      </a:endParaRPr>
                    </a:p>
                    <a:p>
                      <a:pPr marL="0" marR="0" algn="ctr">
                        <a:lnSpc>
                          <a:spcPts val="1000"/>
                        </a:lnSpc>
                        <a:spcBef>
                          <a:spcPts val="0"/>
                        </a:spcBef>
                        <a:spcAft>
                          <a:spcPts val="0"/>
                        </a:spcAft>
                      </a:pPr>
                      <a:r>
                        <a:rPr lang="en-US" sz="1100" kern="100" dirty="0">
                          <a:effectLst/>
                        </a:rPr>
                        <a:t>(-2.73)</a:t>
                      </a:r>
                      <a:endParaRPr lang="en-US" sz="1800" kern="100" dirty="0">
                        <a:effectLst/>
                        <a:latin typeface="Calibri"/>
                        <a:ea typeface="SimSun"/>
                        <a:cs typeface="Times New Roman"/>
                      </a:endParaRPr>
                    </a:p>
                  </a:txBody>
                  <a:tcPr marL="68580" marR="68580" marT="0" marB="0"/>
                </a:tc>
              </a:tr>
              <a:tr h="490805">
                <a:tc>
                  <a:txBody>
                    <a:bodyPr/>
                    <a:lstStyle/>
                    <a:p>
                      <a:pPr marL="0" marR="0">
                        <a:lnSpc>
                          <a:spcPts val="1000"/>
                        </a:lnSpc>
                        <a:spcBef>
                          <a:spcPts val="0"/>
                        </a:spcBef>
                        <a:spcAft>
                          <a:spcPts val="0"/>
                        </a:spcAft>
                      </a:pPr>
                      <a:r>
                        <a:rPr lang="en-US" sz="1100" kern="100">
                          <a:effectLst/>
                        </a:rPr>
                        <a:t>Board size</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1.891**</a:t>
                      </a:r>
                      <a:endParaRPr lang="en-US" sz="1800" kern="100">
                        <a:effectLst/>
                      </a:endParaRPr>
                    </a:p>
                    <a:p>
                      <a:pPr marL="0" marR="0" algn="ctr">
                        <a:lnSpc>
                          <a:spcPts val="1000"/>
                        </a:lnSpc>
                        <a:spcBef>
                          <a:spcPts val="0"/>
                        </a:spcBef>
                        <a:spcAft>
                          <a:spcPts val="0"/>
                        </a:spcAft>
                      </a:pPr>
                      <a:r>
                        <a:rPr lang="en-US" sz="1100" kern="100">
                          <a:effectLst/>
                        </a:rPr>
                        <a:t>(2.22)</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-1.886</a:t>
                      </a:r>
                      <a:endParaRPr lang="en-US" sz="1800" kern="100">
                        <a:effectLst/>
                      </a:endParaRPr>
                    </a:p>
                    <a:p>
                      <a:pPr marL="0" marR="0" algn="ctr">
                        <a:lnSpc>
                          <a:spcPts val="1000"/>
                        </a:lnSpc>
                        <a:spcBef>
                          <a:spcPts val="0"/>
                        </a:spcBef>
                        <a:spcAft>
                          <a:spcPts val="0"/>
                        </a:spcAft>
                      </a:pPr>
                      <a:r>
                        <a:rPr lang="en-US" sz="1100" kern="100">
                          <a:effectLst/>
                        </a:rPr>
                        <a:t>(-0.78)</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1.284</a:t>
                      </a:r>
                      <a:endParaRPr lang="en-US" sz="1800" kern="100">
                        <a:effectLst/>
                      </a:endParaRPr>
                    </a:p>
                    <a:p>
                      <a:pPr marL="0" marR="0" algn="ctr">
                        <a:lnSpc>
                          <a:spcPts val="1000"/>
                        </a:lnSpc>
                        <a:spcBef>
                          <a:spcPts val="0"/>
                        </a:spcBef>
                        <a:spcAft>
                          <a:spcPts val="0"/>
                        </a:spcAft>
                      </a:pPr>
                      <a:r>
                        <a:rPr lang="en-US" sz="1100" kern="100">
                          <a:effectLst/>
                        </a:rPr>
                        <a:t>(1.20)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effectLst/>
                        </a:rPr>
                        <a:t>0.770</a:t>
                      </a:r>
                      <a:endParaRPr lang="en-US" sz="1800" kern="100" dirty="0">
                        <a:effectLst/>
                      </a:endParaRPr>
                    </a:p>
                    <a:p>
                      <a:pPr marL="0" marR="0" algn="ctr">
                        <a:lnSpc>
                          <a:spcPts val="1000"/>
                        </a:lnSpc>
                        <a:spcBef>
                          <a:spcPts val="0"/>
                        </a:spcBef>
                        <a:spcAft>
                          <a:spcPts val="0"/>
                        </a:spcAft>
                      </a:pPr>
                      <a:r>
                        <a:rPr lang="en-US" sz="1100" kern="100" dirty="0">
                          <a:effectLst/>
                        </a:rPr>
                        <a:t>(0.58)</a:t>
                      </a:r>
                      <a:endParaRPr lang="en-US" sz="1800" kern="100" dirty="0">
                        <a:effectLst/>
                        <a:latin typeface="Calibri"/>
                        <a:ea typeface="SimSun"/>
                        <a:cs typeface="Times New Roman"/>
                      </a:endParaRPr>
                    </a:p>
                  </a:txBody>
                  <a:tcPr marL="68580" marR="68580" marT="0" marB="0"/>
                </a:tc>
              </a:tr>
              <a:tr h="490805">
                <a:tc>
                  <a:txBody>
                    <a:bodyPr/>
                    <a:lstStyle/>
                    <a:p>
                      <a:pPr marL="0" marR="0">
                        <a:lnSpc>
                          <a:spcPts val="1000"/>
                        </a:lnSpc>
                        <a:spcBef>
                          <a:spcPts val="0"/>
                        </a:spcBef>
                        <a:spcAft>
                          <a:spcPts val="0"/>
                        </a:spcAft>
                      </a:pPr>
                      <a:r>
                        <a:rPr lang="en-US" sz="1100" kern="100">
                          <a:effectLst/>
                        </a:rPr>
                        <a:t>Book leverage ratio</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17.770**</a:t>
                      </a:r>
                      <a:endParaRPr lang="en-US" sz="1800" kern="100">
                        <a:effectLst/>
                      </a:endParaRPr>
                    </a:p>
                    <a:p>
                      <a:pPr marL="0" marR="0" algn="ctr">
                        <a:lnSpc>
                          <a:spcPts val="1000"/>
                        </a:lnSpc>
                        <a:spcBef>
                          <a:spcPts val="0"/>
                        </a:spcBef>
                        <a:spcAft>
                          <a:spcPts val="0"/>
                        </a:spcAft>
                      </a:pPr>
                      <a:r>
                        <a:rPr lang="en-US" sz="1100" kern="100">
                          <a:effectLst/>
                        </a:rPr>
                        <a:t>(2.55)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33.879**</a:t>
                      </a:r>
                      <a:endParaRPr lang="en-US" sz="1800" kern="100">
                        <a:effectLst/>
                      </a:endParaRPr>
                    </a:p>
                    <a:p>
                      <a:pPr marL="0" marR="0" algn="ctr">
                        <a:lnSpc>
                          <a:spcPts val="1000"/>
                        </a:lnSpc>
                        <a:spcBef>
                          <a:spcPts val="0"/>
                        </a:spcBef>
                        <a:spcAft>
                          <a:spcPts val="0"/>
                        </a:spcAft>
                      </a:pPr>
                      <a:r>
                        <a:rPr lang="en-US" sz="1100" kern="100">
                          <a:effectLst/>
                        </a:rPr>
                        <a:t>(2.30)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40.422***</a:t>
                      </a:r>
                      <a:endParaRPr lang="en-US" sz="1800" kern="100">
                        <a:effectLst/>
                      </a:endParaRPr>
                    </a:p>
                    <a:p>
                      <a:pPr marL="0" marR="0" algn="ctr">
                        <a:lnSpc>
                          <a:spcPts val="1000"/>
                        </a:lnSpc>
                        <a:spcBef>
                          <a:spcPts val="0"/>
                        </a:spcBef>
                        <a:spcAft>
                          <a:spcPts val="0"/>
                        </a:spcAft>
                      </a:pPr>
                      <a:r>
                        <a:rPr lang="en-US" sz="1100" kern="100">
                          <a:effectLst/>
                        </a:rPr>
                        <a:t>(3.85)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-1.096</a:t>
                      </a:r>
                      <a:endParaRPr lang="en-US" sz="1800" kern="100">
                        <a:effectLst/>
                      </a:endParaRPr>
                    </a:p>
                    <a:p>
                      <a:pPr marL="0" marR="0" algn="ctr">
                        <a:lnSpc>
                          <a:spcPts val="1000"/>
                        </a:lnSpc>
                        <a:spcBef>
                          <a:spcPts val="0"/>
                        </a:spcBef>
                        <a:spcAft>
                          <a:spcPts val="0"/>
                        </a:spcAft>
                      </a:pPr>
                      <a:r>
                        <a:rPr lang="en-US" sz="1100" kern="100">
                          <a:effectLst/>
                        </a:rPr>
                        <a:t>(-0.09)</a:t>
                      </a:r>
                      <a:endParaRPr lang="en-US" sz="1800" kern="100">
                        <a:effectLst/>
                        <a:latin typeface="Calibri"/>
                        <a:ea typeface="SimSun"/>
                        <a:cs typeface="Times New Roman"/>
                      </a:endParaRPr>
                    </a:p>
                  </a:txBody>
                  <a:tcPr marL="68580" marR="68580" marT="0" marB="0"/>
                </a:tc>
              </a:tr>
              <a:tr h="490805">
                <a:tc>
                  <a:txBody>
                    <a:bodyPr/>
                    <a:lstStyle/>
                    <a:p>
                      <a:pPr marL="0" marR="0">
                        <a:lnSpc>
                          <a:spcPts val="1000"/>
                        </a:lnSpc>
                        <a:spcBef>
                          <a:spcPts val="0"/>
                        </a:spcBef>
                        <a:spcAft>
                          <a:spcPts val="0"/>
                        </a:spcAft>
                      </a:pPr>
                      <a:r>
                        <a:rPr lang="en-US" sz="1100" kern="100">
                          <a:effectLst/>
                        </a:rPr>
                        <a:t>Firm age</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0.409***</a:t>
                      </a:r>
                      <a:endParaRPr lang="en-US" sz="1800" kern="100">
                        <a:effectLst/>
                      </a:endParaRPr>
                    </a:p>
                    <a:p>
                      <a:pPr marL="0" marR="0" algn="ctr">
                        <a:lnSpc>
                          <a:spcPts val="1000"/>
                        </a:lnSpc>
                        <a:spcBef>
                          <a:spcPts val="0"/>
                        </a:spcBef>
                        <a:spcAft>
                          <a:spcPts val="0"/>
                        </a:spcAft>
                      </a:pPr>
                      <a:r>
                        <a:rPr lang="en-US" sz="1100" kern="100">
                          <a:effectLst/>
                        </a:rPr>
                        <a:t>(2.71)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1.103***</a:t>
                      </a:r>
                      <a:endParaRPr lang="en-US" sz="1800" kern="100">
                        <a:effectLst/>
                      </a:endParaRPr>
                    </a:p>
                    <a:p>
                      <a:pPr marL="0" marR="0" algn="ctr">
                        <a:lnSpc>
                          <a:spcPts val="1000"/>
                        </a:lnSpc>
                        <a:spcBef>
                          <a:spcPts val="0"/>
                        </a:spcBef>
                        <a:spcAft>
                          <a:spcPts val="0"/>
                        </a:spcAft>
                      </a:pPr>
                      <a:r>
                        <a:rPr lang="en-US" sz="1100" kern="100">
                          <a:effectLst/>
                        </a:rPr>
                        <a:t>(3.48)</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0.293</a:t>
                      </a:r>
                      <a:endParaRPr lang="en-US" sz="1800" kern="100">
                        <a:effectLst/>
                      </a:endParaRPr>
                    </a:p>
                    <a:p>
                      <a:pPr marL="0" marR="0" algn="ctr">
                        <a:lnSpc>
                          <a:spcPts val="1000"/>
                        </a:lnSpc>
                        <a:spcBef>
                          <a:spcPts val="0"/>
                        </a:spcBef>
                        <a:spcAft>
                          <a:spcPts val="0"/>
                        </a:spcAft>
                      </a:pPr>
                      <a:r>
                        <a:rPr lang="en-US" sz="1100" kern="100">
                          <a:effectLst/>
                        </a:rPr>
                        <a:t>(1.42)</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0.141</a:t>
                      </a:r>
                      <a:endParaRPr lang="en-US" sz="1800" kern="100">
                        <a:effectLst/>
                      </a:endParaRPr>
                    </a:p>
                    <a:p>
                      <a:pPr marL="0" marR="0" algn="ctr">
                        <a:lnSpc>
                          <a:spcPts val="1000"/>
                        </a:lnSpc>
                        <a:spcBef>
                          <a:spcPts val="0"/>
                        </a:spcBef>
                        <a:spcAft>
                          <a:spcPts val="0"/>
                        </a:spcAft>
                      </a:pPr>
                      <a:r>
                        <a:rPr lang="en-US" sz="1100" kern="100">
                          <a:effectLst/>
                        </a:rPr>
                        <a:t>(0.65)</a:t>
                      </a:r>
                      <a:endParaRPr lang="en-US" sz="1800" kern="100">
                        <a:effectLst/>
                        <a:latin typeface="Calibri"/>
                        <a:ea typeface="SimSun"/>
                        <a:cs typeface="Times New Roman"/>
                      </a:endParaRPr>
                    </a:p>
                  </a:txBody>
                  <a:tcPr marL="68580" marR="68580" marT="0" marB="0"/>
                </a:tc>
              </a:tr>
              <a:tr h="490805">
                <a:tc>
                  <a:txBody>
                    <a:bodyPr/>
                    <a:lstStyle/>
                    <a:p>
                      <a:pPr marL="0" marR="0">
                        <a:lnSpc>
                          <a:spcPts val="1000"/>
                        </a:lnSpc>
                        <a:spcBef>
                          <a:spcPts val="0"/>
                        </a:spcBef>
                        <a:spcAft>
                          <a:spcPts val="0"/>
                        </a:spcAft>
                      </a:pPr>
                      <a:r>
                        <a:rPr lang="en-US" sz="1100" kern="100">
                          <a:effectLst/>
                        </a:rPr>
                        <a:t>Log(Market value of equity)</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-7.093***</a:t>
                      </a:r>
                      <a:endParaRPr lang="en-US" sz="1800" kern="100">
                        <a:effectLst/>
                      </a:endParaRPr>
                    </a:p>
                    <a:p>
                      <a:pPr marL="0" marR="0" algn="ctr">
                        <a:lnSpc>
                          <a:spcPts val="1000"/>
                        </a:lnSpc>
                        <a:spcBef>
                          <a:spcPts val="0"/>
                        </a:spcBef>
                        <a:spcAft>
                          <a:spcPts val="0"/>
                        </a:spcAft>
                      </a:pPr>
                      <a:r>
                        <a:rPr lang="en-US" sz="1100" kern="100">
                          <a:effectLst/>
                        </a:rPr>
                        <a:t>(-4.30)</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-9.441**</a:t>
                      </a:r>
                      <a:endParaRPr lang="en-US" sz="1800" kern="100">
                        <a:effectLst/>
                      </a:endParaRPr>
                    </a:p>
                    <a:p>
                      <a:pPr marL="0" marR="0" algn="ctr">
                        <a:lnSpc>
                          <a:spcPts val="1000"/>
                        </a:lnSpc>
                        <a:spcBef>
                          <a:spcPts val="0"/>
                        </a:spcBef>
                        <a:spcAft>
                          <a:spcPts val="0"/>
                        </a:spcAft>
                      </a:pPr>
                      <a:r>
                        <a:rPr lang="en-US" sz="1100" kern="100">
                          <a:effectLst/>
                        </a:rPr>
                        <a:t>(-2.45)</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-7.073***</a:t>
                      </a:r>
                      <a:endParaRPr lang="en-US" sz="1800" kern="100">
                        <a:effectLst/>
                      </a:endParaRPr>
                    </a:p>
                    <a:p>
                      <a:pPr marL="0" marR="0" algn="ctr">
                        <a:lnSpc>
                          <a:spcPts val="1000"/>
                        </a:lnSpc>
                        <a:spcBef>
                          <a:spcPts val="0"/>
                        </a:spcBef>
                        <a:spcAft>
                          <a:spcPts val="0"/>
                        </a:spcAft>
                      </a:pPr>
                      <a:r>
                        <a:rPr lang="en-US" sz="1100" kern="100">
                          <a:effectLst/>
                        </a:rPr>
                        <a:t>(-3.07)</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-2.080</a:t>
                      </a:r>
                      <a:endParaRPr lang="en-US" sz="1800" kern="100">
                        <a:effectLst/>
                      </a:endParaRPr>
                    </a:p>
                    <a:p>
                      <a:pPr marL="0" marR="0" algn="ctr">
                        <a:lnSpc>
                          <a:spcPts val="1000"/>
                        </a:lnSpc>
                        <a:spcBef>
                          <a:spcPts val="0"/>
                        </a:spcBef>
                        <a:spcAft>
                          <a:spcPts val="0"/>
                        </a:spcAft>
                      </a:pPr>
                      <a:r>
                        <a:rPr lang="en-US" sz="1100" kern="100">
                          <a:effectLst/>
                        </a:rPr>
                        <a:t>(-0.90)</a:t>
                      </a:r>
                      <a:endParaRPr lang="en-US" sz="1800" kern="100">
                        <a:effectLst/>
                        <a:latin typeface="Calibri"/>
                        <a:ea typeface="SimSun"/>
                        <a:cs typeface="Times New Roman"/>
                      </a:endParaRPr>
                    </a:p>
                  </a:txBody>
                  <a:tcPr marL="68580" marR="68580" marT="0" marB="0"/>
                </a:tc>
              </a:tr>
              <a:tr h="490805">
                <a:tc>
                  <a:txBody>
                    <a:bodyPr/>
                    <a:lstStyle/>
                    <a:p>
                      <a:pPr marL="0" marR="0">
                        <a:lnSpc>
                          <a:spcPts val="1000"/>
                        </a:lnSpc>
                        <a:spcBef>
                          <a:spcPts val="0"/>
                        </a:spcBef>
                        <a:spcAft>
                          <a:spcPts val="0"/>
                        </a:spcAft>
                      </a:pPr>
                      <a:r>
                        <a:rPr lang="en-US" sz="1100" kern="100">
                          <a:effectLst/>
                        </a:rPr>
                        <a:t>ρ</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0.820***</a:t>
                      </a:r>
                      <a:endParaRPr lang="en-US" sz="1800" kern="100">
                        <a:effectLst/>
                      </a:endParaRPr>
                    </a:p>
                    <a:p>
                      <a:pPr marL="0" marR="0" algn="ctr">
                        <a:lnSpc>
                          <a:spcPts val="1000"/>
                        </a:lnSpc>
                        <a:spcBef>
                          <a:spcPts val="0"/>
                        </a:spcBef>
                        <a:spcAft>
                          <a:spcPts val="0"/>
                        </a:spcAft>
                      </a:pPr>
                      <a:r>
                        <a:rPr lang="en-US" sz="1100" kern="100">
                          <a:effectLst/>
                        </a:rPr>
                        <a:t>(16.44)</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0.953***</a:t>
                      </a:r>
                      <a:endParaRPr lang="en-US" sz="1800" kern="100">
                        <a:effectLst/>
                      </a:endParaRPr>
                    </a:p>
                    <a:p>
                      <a:pPr marL="0" marR="0" algn="ctr">
                        <a:lnSpc>
                          <a:spcPts val="1000"/>
                        </a:lnSpc>
                        <a:spcBef>
                          <a:spcPts val="0"/>
                        </a:spcBef>
                        <a:spcAft>
                          <a:spcPts val="0"/>
                        </a:spcAft>
                      </a:pPr>
                      <a:r>
                        <a:rPr lang="en-US" sz="1100" kern="100">
                          <a:effectLst/>
                        </a:rPr>
                        <a:t>(27.72)</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-0.808***</a:t>
                      </a:r>
                      <a:endParaRPr lang="en-US" sz="1800" kern="100">
                        <a:effectLst/>
                      </a:endParaRPr>
                    </a:p>
                    <a:p>
                      <a:pPr marL="0" marR="0" algn="ctr">
                        <a:lnSpc>
                          <a:spcPts val="1000"/>
                        </a:lnSpc>
                        <a:spcBef>
                          <a:spcPts val="0"/>
                        </a:spcBef>
                        <a:spcAft>
                          <a:spcPts val="0"/>
                        </a:spcAft>
                      </a:pPr>
                      <a:r>
                        <a:rPr lang="en-US" sz="1100" kern="100">
                          <a:effectLst/>
                        </a:rPr>
                        <a:t>(-5.29)</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0.873***</a:t>
                      </a:r>
                      <a:endParaRPr lang="en-US" sz="1800" kern="100">
                        <a:effectLst/>
                      </a:endParaRPr>
                    </a:p>
                    <a:p>
                      <a:pPr marL="0" marR="0" algn="ctr">
                        <a:lnSpc>
                          <a:spcPts val="1000"/>
                        </a:lnSpc>
                        <a:spcBef>
                          <a:spcPts val="0"/>
                        </a:spcBef>
                        <a:spcAft>
                          <a:spcPts val="0"/>
                        </a:spcAft>
                      </a:pPr>
                      <a:r>
                        <a:rPr lang="en-US" sz="1100" kern="100">
                          <a:effectLst/>
                        </a:rPr>
                        <a:t>(9.69)</a:t>
                      </a:r>
                      <a:endParaRPr lang="en-US" sz="1800" kern="100">
                        <a:effectLst/>
                        <a:latin typeface="Calibri"/>
                        <a:ea typeface="SimSun"/>
                        <a:cs typeface="Times New Roman"/>
                      </a:endParaRPr>
                    </a:p>
                  </a:txBody>
                  <a:tcPr marL="68580" marR="68580" marT="0" marB="0"/>
                </a:tc>
              </a:tr>
              <a:tr h="240586">
                <a:tc>
                  <a:txBody>
                    <a:bodyPr/>
                    <a:lstStyle/>
                    <a:p>
                      <a:pPr marL="0" marR="0">
                        <a:lnSpc>
                          <a:spcPts val="1000"/>
                        </a:lnSpc>
                        <a:spcBef>
                          <a:spcPts val="0"/>
                        </a:spcBef>
                        <a:spcAft>
                          <a:spcPts val="0"/>
                        </a:spcAft>
                      </a:pPr>
                      <a:r>
                        <a:rPr lang="en-US" sz="1100" kern="100">
                          <a:effectLst/>
                        </a:rPr>
                        <a:t>Year fixed effects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Yes</a:t>
                      </a:r>
                      <a:endParaRPr lang="en-US" sz="1800" kern="100">
                        <a:effectLst/>
                        <a:latin typeface="Calibri"/>
                        <a:ea typeface="SimSun"/>
                        <a:cs typeface="Times New Roman"/>
                      </a:endParaRPr>
                    </a:p>
                  </a:txBody>
                  <a:tcPr marL="68580" marR="68580" marT="0" marB="0"/>
                </a:tc>
              </a:tr>
              <a:tr h="240586">
                <a:tc>
                  <a:txBody>
                    <a:bodyPr/>
                    <a:lstStyle/>
                    <a:p>
                      <a:pPr marL="0" marR="0">
                        <a:lnSpc>
                          <a:spcPts val="1000"/>
                        </a:lnSpc>
                        <a:spcBef>
                          <a:spcPts val="0"/>
                        </a:spcBef>
                        <a:spcAft>
                          <a:spcPts val="0"/>
                        </a:spcAft>
                      </a:pPr>
                      <a:r>
                        <a:rPr lang="en-US" sz="1100" kern="100">
                          <a:effectLst/>
                        </a:rPr>
                        <a:t>Observations</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343</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101</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a:effectLst/>
                        </a:rPr>
                        <a:t>114</a:t>
                      </a:r>
                      <a:endParaRPr lang="en-US" sz="1800" kern="100">
                        <a:effectLst/>
                        <a:latin typeface="Calibri"/>
                        <a:ea typeface="SimSun"/>
                        <a:cs typeface="Times New Roman"/>
                      </a:endParaRPr>
                    </a:p>
                  </a:txBody>
                  <a:tcPr marL="68580" marR="68580" marT="0" marB="0"/>
                </a:tc>
                <a:tc>
                  <a:txBody>
                    <a:bodyPr/>
                    <a:lstStyle/>
                    <a:p>
                      <a:pPr marL="0" marR="0" algn="ctr">
                        <a:lnSpc>
                          <a:spcPts val="1000"/>
                        </a:lnSpc>
                        <a:spcBef>
                          <a:spcPts val="0"/>
                        </a:spcBef>
                        <a:spcAft>
                          <a:spcPts val="0"/>
                        </a:spcAft>
                      </a:pPr>
                      <a:r>
                        <a:rPr lang="en-US" sz="1100" kern="100" dirty="0">
                          <a:effectLst/>
                        </a:rPr>
                        <a:t>128</a:t>
                      </a:r>
                      <a:endParaRPr lang="en-US" sz="1800" kern="1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5521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3429000" cy="1447800"/>
          </a:xfrm>
        </p:spPr>
        <p:txBody>
          <a:bodyPr/>
          <a:lstStyle/>
          <a:p>
            <a:r>
              <a:rPr lang="en-US" dirty="0" smtClean="0"/>
              <a:t>Scatter Plots </a:t>
            </a:r>
            <a:br>
              <a:rPr lang="en-US" dirty="0" smtClean="0"/>
            </a:br>
            <a:r>
              <a:rPr lang="en-US" dirty="0" smtClean="0"/>
              <a:t>by Groups </a:t>
            </a:r>
            <a:br>
              <a:rPr lang="en-US" dirty="0" smtClean="0"/>
            </a:br>
            <a:r>
              <a:rPr lang="en-US" sz="2800" dirty="0" smtClean="0"/>
              <a:t>(All firms)</a:t>
            </a:r>
            <a:endParaRPr lang="en-US" sz="2800"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6612" y="17710"/>
            <a:ext cx="5791200" cy="6851374"/>
          </a:xfrm>
        </p:spPr>
      </p:pic>
    </p:spTree>
    <p:extLst>
      <p:ext uri="{BB962C8B-B14F-4D97-AF65-F5344CB8AC3E}">
        <p14:creationId xmlns:p14="http://schemas.microsoft.com/office/powerpoint/2010/main" val="101782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3429000" cy="1447800"/>
          </a:xfrm>
        </p:spPr>
        <p:txBody>
          <a:bodyPr/>
          <a:lstStyle/>
          <a:p>
            <a:r>
              <a:rPr lang="en-US" dirty="0" smtClean="0"/>
              <a:t>Scatter Plots: </a:t>
            </a:r>
            <a:br>
              <a:rPr lang="en-US" dirty="0" smtClean="0"/>
            </a:br>
            <a:r>
              <a:rPr lang="en-US" sz="2800" dirty="0" smtClean="0">
                <a:solidFill>
                  <a:srgbClr val="FF0000"/>
                </a:solidFill>
              </a:rPr>
              <a:t>Low</a:t>
            </a:r>
            <a:r>
              <a:rPr lang="en-US" sz="2800" dirty="0" smtClean="0"/>
              <a:t> Info. Cost Group</a:t>
            </a:r>
            <a:endParaRPr lang="en-US" sz="2800" dirty="0"/>
          </a:p>
        </p:txBody>
      </p:sp>
      <p:pic>
        <p:nvPicPr>
          <p:cNvPr id="5" name="Content Placeholder 4"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6612" y="76200"/>
            <a:ext cx="5715000" cy="6696560"/>
          </a:xfrm>
        </p:spPr>
      </p:pic>
    </p:spTree>
    <p:extLst>
      <p:ext uri="{BB962C8B-B14F-4D97-AF65-F5344CB8AC3E}">
        <p14:creationId xmlns:p14="http://schemas.microsoft.com/office/powerpoint/2010/main" val="16486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3429000" cy="1447800"/>
          </a:xfrm>
        </p:spPr>
        <p:txBody>
          <a:bodyPr/>
          <a:lstStyle/>
          <a:p>
            <a:r>
              <a:rPr lang="en-US" dirty="0"/>
              <a:t>Scatter Plots: </a:t>
            </a:r>
            <a:br>
              <a:rPr lang="en-US" dirty="0"/>
            </a:br>
            <a:r>
              <a:rPr lang="en-US" sz="2400" dirty="0" smtClean="0">
                <a:solidFill>
                  <a:srgbClr val="FF0000"/>
                </a:solidFill>
              </a:rPr>
              <a:t>Medium</a:t>
            </a:r>
            <a:r>
              <a:rPr lang="en-US" sz="2400" dirty="0" smtClean="0"/>
              <a:t> </a:t>
            </a:r>
            <a:r>
              <a:rPr lang="en-US" sz="2400" dirty="0"/>
              <a:t>Info. Cost Group</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58" y="0"/>
            <a:ext cx="5843954" cy="6858000"/>
          </a:xfrm>
          <a:prstGeom prst="rect">
            <a:avLst/>
          </a:prstGeom>
        </p:spPr>
      </p:pic>
    </p:spTree>
    <p:extLst>
      <p:ext uri="{BB962C8B-B14F-4D97-AF65-F5344CB8AC3E}">
        <p14:creationId xmlns:p14="http://schemas.microsoft.com/office/powerpoint/2010/main" val="16486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Imperative Virtue or Inevitable Evil? </a:t>
            </a:r>
          </a:p>
        </p:txBody>
      </p:sp>
      <p:sp>
        <p:nvSpPr>
          <p:cNvPr id="3" name="Content Placeholder 2"/>
          <p:cNvSpPr>
            <a:spLocks noGrp="1"/>
          </p:cNvSpPr>
          <p:nvPr>
            <p:ph idx="1"/>
          </p:nvPr>
        </p:nvSpPr>
        <p:spPr/>
        <p:txBody>
          <a:bodyPr/>
          <a:lstStyle/>
          <a:p>
            <a:r>
              <a:rPr lang="en-US" i="1" dirty="0"/>
              <a:t>“In the current environment, companies have a strong incentive to adopt rigorous governance procedures because those that fail to do so will be unable to attract top quality directors and will pay a risk premium in terms of both director compensation and possibly officer and director liability insurance.”</a:t>
            </a:r>
            <a:endParaRPr lang="en-US" dirty="0"/>
          </a:p>
          <a:p>
            <a:pPr marL="45720" indent="0" algn="r">
              <a:buNone/>
            </a:pPr>
            <a:r>
              <a:rPr lang="en-US" dirty="0" smtClean="0"/>
              <a:t>-- </a:t>
            </a:r>
            <a:r>
              <a:rPr lang="en-US" i="1" dirty="0" smtClean="0"/>
              <a:t>Cynthia </a:t>
            </a:r>
            <a:r>
              <a:rPr lang="en-US" i="1" dirty="0"/>
              <a:t>A. Glassman, SEC Commissioner, in a speech delivered to the National Economists’ Club, April 7, 2003</a:t>
            </a:r>
            <a:endParaRPr lang="en-US" dirty="0"/>
          </a:p>
          <a:p>
            <a:endParaRPr lang="en-US" dirty="0" smtClean="0"/>
          </a:p>
          <a:p>
            <a:endParaRPr lang="en-US" dirty="0"/>
          </a:p>
          <a:p>
            <a:r>
              <a:rPr lang="en-US" dirty="0" smtClean="0"/>
              <a:t>The </a:t>
            </a:r>
            <a:r>
              <a:rPr lang="en-US" dirty="0"/>
              <a:t>full speech by U.S. SEC Commissioner Cynthia A. Glassman can be viewed at  </a:t>
            </a:r>
            <a:r>
              <a:rPr lang="en-US" dirty="0">
                <a:hlinkClick r:id="rId2"/>
              </a:rPr>
              <a:t>http://www.sec.gov/news/speech/spch040703cag.htm</a:t>
            </a:r>
            <a:r>
              <a:rPr lang="en-US" dirty="0"/>
              <a:t> .</a:t>
            </a:r>
          </a:p>
          <a:p>
            <a:endParaRPr lang="en-US" dirty="0"/>
          </a:p>
        </p:txBody>
      </p:sp>
    </p:spTree>
    <p:extLst>
      <p:ext uri="{BB962C8B-B14F-4D97-AF65-F5344CB8AC3E}">
        <p14:creationId xmlns:p14="http://schemas.microsoft.com/office/powerpoint/2010/main" val="393678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3429000" cy="1447800"/>
          </a:xfrm>
        </p:spPr>
        <p:txBody>
          <a:bodyPr/>
          <a:lstStyle/>
          <a:p>
            <a:r>
              <a:rPr lang="en-US" dirty="0"/>
              <a:t>Scatter Plots: </a:t>
            </a:r>
            <a:br>
              <a:rPr lang="en-US" dirty="0"/>
            </a:br>
            <a:r>
              <a:rPr lang="en-US" sz="2800" dirty="0" smtClean="0">
                <a:solidFill>
                  <a:srgbClr val="FF0000"/>
                </a:solidFill>
              </a:rPr>
              <a:t>High </a:t>
            </a:r>
            <a:r>
              <a:rPr lang="en-US" sz="2800" dirty="0" smtClean="0"/>
              <a:t>Info</a:t>
            </a:r>
            <a:r>
              <a:rPr lang="en-US" sz="2800" dirty="0"/>
              <a:t>. Cost Group</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612" y="-2771"/>
            <a:ext cx="6019800" cy="6858000"/>
          </a:xfrm>
          <a:prstGeom prst="rect">
            <a:avLst/>
          </a:prstGeom>
        </p:spPr>
      </p:pic>
    </p:spTree>
    <p:extLst>
      <p:ext uri="{BB962C8B-B14F-4D97-AF65-F5344CB8AC3E}">
        <p14:creationId xmlns:p14="http://schemas.microsoft.com/office/powerpoint/2010/main" val="16486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Empirical Results</a:t>
            </a:r>
            <a:endParaRPr lang="en-US" dirty="0"/>
          </a:p>
        </p:txBody>
      </p:sp>
      <p:sp>
        <p:nvSpPr>
          <p:cNvPr id="14" name="Content Placeholder 13"/>
          <p:cNvSpPr>
            <a:spLocks noGrp="1"/>
          </p:cNvSpPr>
          <p:nvPr>
            <p:ph idx="1"/>
          </p:nvPr>
        </p:nvSpPr>
        <p:spPr>
          <a:xfrm>
            <a:off x="303212" y="1828800"/>
            <a:ext cx="10896600" cy="4495800"/>
          </a:xfrm>
        </p:spPr>
        <p:txBody>
          <a:bodyPr>
            <a:normAutofit/>
          </a:bodyPr>
          <a:lstStyle/>
          <a:p>
            <a:r>
              <a:rPr lang="en-US" altLang="zh-HK" dirty="0" smtClean="0"/>
              <a:t>The empirical results suggest that the effectiveness of D&amp;O insurance depends on the information cost, which support our hypothesis 1, 2 and 3.</a:t>
            </a:r>
          </a:p>
          <a:p>
            <a:r>
              <a:rPr lang="en-US" altLang="zh-HK" dirty="0"/>
              <a:t>If a firm has an insurance coverage ratio </a:t>
            </a:r>
            <a:r>
              <a:rPr lang="en-US" altLang="zh-HK" dirty="0" smtClean="0"/>
              <a:t>equal </a:t>
            </a:r>
            <a:r>
              <a:rPr lang="en-US" altLang="zh-HK" dirty="0"/>
              <a:t>to the sample mean </a:t>
            </a:r>
            <a:r>
              <a:rPr lang="en-US" altLang="zh-HK" dirty="0" smtClean="0"/>
              <a:t>(1.68%) and </a:t>
            </a:r>
            <a:r>
              <a:rPr lang="en-US" altLang="zh-HK" dirty="0"/>
              <a:t>increases its insurance coverage ratio by </a:t>
            </a:r>
            <a:r>
              <a:rPr lang="en-US" altLang="zh-HK" dirty="0" smtClean="0"/>
              <a:t>half (0.84%), </a:t>
            </a:r>
            <a:r>
              <a:rPr lang="en-US" altLang="zh-HK" dirty="0"/>
              <a:t>then the Tobin’s Q, market capitalization, and stock price in the subsequent year will respectively increase by 1.51%, 3.46% and 3.41% for the group with a low information cost and 4.79%, 5.67% and 4.97% for the group with a medium information cost</a:t>
            </a:r>
            <a:r>
              <a:rPr lang="en-US" altLang="zh-HK" dirty="0" smtClean="0"/>
              <a:t>.</a:t>
            </a:r>
          </a:p>
          <a:p>
            <a:r>
              <a:rPr lang="en-US" altLang="zh-HK" dirty="0" smtClean="0"/>
              <a:t>Next, we explore the following robustness tests:</a:t>
            </a:r>
          </a:p>
          <a:p>
            <a:pPr lvl="1"/>
            <a:r>
              <a:rPr lang="en-US" altLang="zh-HK" dirty="0" smtClean="0"/>
              <a:t>Is </a:t>
            </a:r>
            <a:r>
              <a:rPr lang="en-US" altLang="zh-HK" dirty="0"/>
              <a:t>change in D&amp;O insurance coverage endogenously determined</a:t>
            </a:r>
            <a:r>
              <a:rPr lang="en-US" altLang="zh-HK" dirty="0" smtClean="0"/>
              <a:t>?</a:t>
            </a:r>
          </a:p>
          <a:p>
            <a:pPr lvl="1"/>
            <a:r>
              <a:rPr lang="en-US" altLang="zh-HK" dirty="0" smtClean="0"/>
              <a:t>Are </a:t>
            </a:r>
            <a:r>
              <a:rPr lang="en-US" altLang="zh-HK" dirty="0"/>
              <a:t>empirical results dependent on the choice of proxy for information cost</a:t>
            </a:r>
            <a:r>
              <a:rPr lang="en-US" altLang="zh-HK" dirty="0" smtClean="0"/>
              <a:t>?</a:t>
            </a:r>
          </a:p>
          <a:p>
            <a:pPr lvl="1"/>
            <a:r>
              <a:rPr lang="en-US" altLang="zh-HK" dirty="0"/>
              <a:t>A</a:t>
            </a:r>
            <a:r>
              <a:rPr lang="en-US" altLang="zh-HK" dirty="0" smtClean="0"/>
              <a:t>re </a:t>
            </a:r>
            <a:r>
              <a:rPr lang="en-US" altLang="zh-HK" dirty="0"/>
              <a:t>there a</a:t>
            </a:r>
            <a:r>
              <a:rPr lang="en-US" altLang="zh-HK" dirty="0" smtClean="0"/>
              <a:t>lternative </a:t>
            </a:r>
            <a:r>
              <a:rPr lang="en-US" altLang="zh-HK" dirty="0"/>
              <a:t>interpretation of empirical </a:t>
            </a:r>
            <a:r>
              <a:rPr lang="en-US" altLang="zh-HK" dirty="0" smtClean="0"/>
              <a:t>results?</a:t>
            </a:r>
          </a:p>
          <a:p>
            <a:pPr lvl="1"/>
            <a:r>
              <a:rPr lang="en-US" altLang="zh-HK" dirty="0" smtClean="0"/>
              <a:t>Does </a:t>
            </a:r>
            <a:r>
              <a:rPr lang="en-US" altLang="zh-HK" dirty="0"/>
              <a:t>decreasing the information cost improve firm value?</a:t>
            </a:r>
            <a:endParaRPr lang="en-US" altLang="zh-HK" dirty="0" smtClean="0"/>
          </a:p>
          <a:p>
            <a:endParaRPr lang="en-US" altLang="zh-HK" dirty="0" smtClean="0"/>
          </a:p>
        </p:txBody>
      </p:sp>
    </p:spTree>
    <p:extLst>
      <p:ext uri="{BB962C8B-B14F-4D97-AF65-F5344CB8AC3E}">
        <p14:creationId xmlns:p14="http://schemas.microsoft.com/office/powerpoint/2010/main" val="32000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Is change in D&amp;O insurance coverage endogenously determined?</a:t>
            </a:r>
          </a:p>
        </p:txBody>
      </p:sp>
      <p:sp>
        <p:nvSpPr>
          <p:cNvPr id="14" name="Content Placeholder 13"/>
          <p:cNvSpPr>
            <a:spLocks noGrp="1"/>
          </p:cNvSpPr>
          <p:nvPr>
            <p:ph idx="1"/>
          </p:nvPr>
        </p:nvSpPr>
        <p:spPr>
          <a:xfrm>
            <a:off x="303212" y="1828800"/>
            <a:ext cx="10896600" cy="4495800"/>
          </a:xfrm>
        </p:spPr>
        <p:txBody>
          <a:bodyPr/>
          <a:lstStyle/>
          <a:p>
            <a:r>
              <a:rPr lang="en-US" altLang="zh-HK" sz="2400" dirty="0"/>
              <a:t>If change in the D&amp;O insurance coverage ratio is endogenously </a:t>
            </a:r>
            <a:r>
              <a:rPr lang="en-US" altLang="zh-HK" sz="2400" dirty="0" smtClean="0"/>
              <a:t>determined, then </a:t>
            </a:r>
            <a:r>
              <a:rPr lang="en-US" altLang="zh-HK" sz="2400" dirty="0"/>
              <a:t>we should use the instrumental variable approach to deal with the </a:t>
            </a:r>
            <a:r>
              <a:rPr lang="en-US" altLang="zh-HK" sz="2400" dirty="0" err="1"/>
              <a:t>endogeneity</a:t>
            </a:r>
            <a:r>
              <a:rPr lang="en-US" altLang="zh-HK" sz="2400" dirty="0"/>
              <a:t> issue</a:t>
            </a:r>
            <a:r>
              <a:rPr lang="en-US" altLang="zh-HK" sz="2400" dirty="0" smtClean="0"/>
              <a:t>.</a:t>
            </a:r>
          </a:p>
          <a:p>
            <a:r>
              <a:rPr lang="en-US" altLang="zh-HK" sz="2400" dirty="0"/>
              <a:t>A body of research argues that D&amp;O insurance coverage is determined by a number of factors, such as the director compensation package (Chang et al., 2015), directors’ risk-aversion (Parry and Parry, 1991), financial distress (Core, 1997), litigation risk (Chalmers et al., 2002), and firm complexity (Boyer, 2014</a:t>
            </a:r>
            <a:r>
              <a:rPr lang="en-US" altLang="zh-HK" sz="2400" dirty="0" smtClean="0"/>
              <a:t>)</a:t>
            </a:r>
          </a:p>
          <a:p>
            <a:r>
              <a:rPr lang="en-US" altLang="zh-HK" sz="2400" dirty="0" smtClean="0"/>
              <a:t>We </a:t>
            </a:r>
            <a:r>
              <a:rPr lang="en-US" altLang="zh-HK" sz="2400" dirty="0"/>
              <a:t>run regressions to determine whether these factors do affect the dynamic change in D&amp;O insurance coverage ratio.</a:t>
            </a:r>
            <a:endParaRPr lang="en-US" altLang="zh-HK" sz="2400" dirty="0" smtClean="0"/>
          </a:p>
          <a:p>
            <a:endParaRPr lang="en-US" altLang="zh-HK" dirty="0" smtClean="0"/>
          </a:p>
        </p:txBody>
      </p:sp>
    </p:spTree>
    <p:extLst>
      <p:ext uri="{BB962C8B-B14F-4D97-AF65-F5344CB8AC3E}">
        <p14:creationId xmlns:p14="http://schemas.microsoft.com/office/powerpoint/2010/main" val="377465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152400"/>
            <a:ext cx="8686801" cy="1066800"/>
          </a:xfrm>
        </p:spPr>
        <p:txBody>
          <a:bodyPr/>
          <a:lstStyle/>
          <a:p>
            <a:r>
              <a:rPr lang="en-US" dirty="0"/>
              <a:t>Is change in D&amp;O insurance coverage endogenously determined?</a:t>
            </a:r>
          </a:p>
        </p:txBody>
      </p:sp>
      <p:graphicFrame>
        <p:nvGraphicFramePr>
          <p:cNvPr id="2" name="Table 1"/>
          <p:cNvGraphicFramePr>
            <a:graphicFrameLocks noGrp="1"/>
          </p:cNvGraphicFramePr>
          <p:nvPr>
            <p:extLst>
              <p:ext uri="{D42A27DB-BD31-4B8C-83A1-F6EECF244321}">
                <p14:modId xmlns:p14="http://schemas.microsoft.com/office/powerpoint/2010/main" val="3188228569"/>
              </p:ext>
            </p:extLst>
          </p:nvPr>
        </p:nvGraphicFramePr>
        <p:xfrm>
          <a:off x="912812" y="1752600"/>
          <a:ext cx="4705985" cy="4724392"/>
        </p:xfrm>
        <a:graphic>
          <a:graphicData uri="http://schemas.openxmlformats.org/drawingml/2006/table">
            <a:tbl>
              <a:tblPr firstRow="1" firstCol="1" bandRow="1">
                <a:tableStyleId>{5C22544A-7EE6-4342-B048-85BDC9FD1C3A}</a:tableStyleId>
              </a:tblPr>
              <a:tblGrid>
                <a:gridCol w="2483485"/>
                <a:gridCol w="758825"/>
                <a:gridCol w="768985"/>
                <a:gridCol w="694690"/>
              </a:tblGrid>
              <a:tr h="165697">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3">
                  <a:txBody>
                    <a:bodyPr/>
                    <a:lstStyle/>
                    <a:p>
                      <a:pPr algn="ctr">
                        <a:lnSpc>
                          <a:spcPts val="1000"/>
                        </a:lnSpc>
                        <a:spcAft>
                          <a:spcPts val="0"/>
                        </a:spcAft>
                      </a:pPr>
                      <a:r>
                        <a:rPr lang="en-US" sz="1000" kern="100" dirty="0">
                          <a:effectLst/>
                        </a:rPr>
                        <a:t>Δ Insurance coverage ratio (%)</a:t>
                      </a:r>
                      <a:endParaRPr lang="zh-TW" sz="1000" kern="100" dirty="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r>
              <a:tr h="165697">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a:t>
                      </a:r>
                      <a:endParaRPr lang="zh-TW" sz="1000" kern="10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dirty="0">
                          <a:effectLst/>
                        </a:rPr>
                        <a:t>Δ Director compensation in cash (</a:t>
                      </a:r>
                      <a:r>
                        <a:rPr lang="en-US" sz="1100" kern="100" dirty="0" err="1">
                          <a:effectLst/>
                        </a:rPr>
                        <a:t>C$m</a:t>
                      </a:r>
                      <a:r>
                        <a:rPr lang="en-US" sz="1100" kern="100" dirty="0">
                          <a:effectLst/>
                        </a:rPr>
                        <a:t>)</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-1.031</a:t>
                      </a:r>
                      <a:endParaRPr lang="zh-TW" sz="1000" kern="100" dirty="0">
                        <a:effectLst/>
                      </a:endParaRPr>
                    </a:p>
                    <a:p>
                      <a:pPr algn="ctr">
                        <a:lnSpc>
                          <a:spcPts val="1000"/>
                        </a:lnSpc>
                        <a:spcAft>
                          <a:spcPts val="0"/>
                        </a:spcAft>
                      </a:pPr>
                      <a:r>
                        <a:rPr lang="en-US" sz="1000" kern="100" dirty="0">
                          <a:effectLst/>
                        </a:rPr>
                        <a:t>(-0.52)</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-1.022</a:t>
                      </a:r>
                      <a:endParaRPr lang="zh-TW" sz="1000" kern="100">
                        <a:effectLst/>
                      </a:endParaRPr>
                    </a:p>
                    <a:p>
                      <a:pPr algn="ctr">
                        <a:lnSpc>
                          <a:spcPts val="1000"/>
                        </a:lnSpc>
                        <a:spcAft>
                          <a:spcPts val="0"/>
                        </a:spcAft>
                      </a:pPr>
                      <a:r>
                        <a:rPr lang="en-US" sz="1000" kern="100">
                          <a:effectLst/>
                        </a:rPr>
                        <a:t>(-0.51)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Δ Director compensation in stocks (C$m)</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-0.827</a:t>
                      </a:r>
                      <a:endParaRPr lang="zh-TW" sz="1000" kern="100" dirty="0">
                        <a:effectLst/>
                      </a:endParaRPr>
                    </a:p>
                    <a:p>
                      <a:pPr algn="ctr">
                        <a:lnSpc>
                          <a:spcPts val="1000"/>
                        </a:lnSpc>
                        <a:spcAft>
                          <a:spcPts val="0"/>
                        </a:spcAft>
                      </a:pPr>
                      <a:r>
                        <a:rPr lang="en-US" sz="1000" kern="100" dirty="0">
                          <a:effectLst/>
                        </a:rPr>
                        <a:t>(-0.30)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Δ Director compensation in options (C$m)</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-0.432</a:t>
                      </a:r>
                      <a:endParaRPr lang="zh-TW" sz="1000" kern="100" dirty="0">
                        <a:effectLst/>
                      </a:endParaRPr>
                    </a:p>
                    <a:p>
                      <a:pPr algn="ctr">
                        <a:lnSpc>
                          <a:spcPts val="1000"/>
                        </a:lnSpc>
                        <a:spcAft>
                          <a:spcPts val="0"/>
                        </a:spcAft>
                      </a:pPr>
                      <a:r>
                        <a:rPr lang="en-US" sz="1000" kern="100" dirty="0">
                          <a:effectLst/>
                        </a:rPr>
                        <a:t>(-0.70)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Δ Director compensation in stocks and options (C$m)</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-0.514</a:t>
                      </a:r>
                      <a:endParaRPr lang="zh-TW" sz="1000" kern="100" dirty="0">
                        <a:effectLst/>
                      </a:endParaRPr>
                    </a:p>
                    <a:p>
                      <a:pPr algn="ctr">
                        <a:lnSpc>
                          <a:spcPts val="1000"/>
                        </a:lnSpc>
                        <a:spcAft>
                          <a:spcPts val="0"/>
                        </a:spcAft>
                      </a:pPr>
                      <a:r>
                        <a:rPr lang="en-US" sz="1000" kern="100" dirty="0">
                          <a:effectLst/>
                        </a:rPr>
                        <a:t>(-1.60)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dirty="0">
                          <a:effectLst/>
                        </a:rPr>
                        <a:t>Δ Total director compensation (</a:t>
                      </a:r>
                      <a:r>
                        <a:rPr lang="en-US" sz="1100" kern="100" dirty="0" err="1">
                          <a:effectLst/>
                        </a:rPr>
                        <a:t>C$m</a:t>
                      </a:r>
                      <a:r>
                        <a:rPr lang="en-US" sz="1100" kern="100" dirty="0">
                          <a:effectLst/>
                        </a:rPr>
                        <a:t>)</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-0.593</a:t>
                      </a:r>
                      <a:endParaRPr lang="zh-TW" sz="1000" kern="100">
                        <a:effectLst/>
                      </a:endParaRPr>
                    </a:p>
                    <a:p>
                      <a:pPr algn="ctr">
                        <a:lnSpc>
                          <a:spcPts val="1000"/>
                        </a:lnSpc>
                        <a:spcAft>
                          <a:spcPts val="0"/>
                        </a:spcAft>
                      </a:pPr>
                      <a:r>
                        <a:rPr lang="en-US" sz="1000" kern="100">
                          <a:effectLst/>
                        </a:rPr>
                        <a:t>(-1.28)</a:t>
                      </a:r>
                      <a:endParaRPr lang="zh-TW" sz="1000" kern="10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Δ Number of independent directors</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-0.076</a:t>
                      </a:r>
                      <a:endParaRPr lang="zh-TW" sz="1000" kern="100">
                        <a:effectLst/>
                      </a:endParaRPr>
                    </a:p>
                    <a:p>
                      <a:pPr algn="ctr">
                        <a:lnSpc>
                          <a:spcPts val="1000"/>
                        </a:lnSpc>
                        <a:spcAft>
                          <a:spcPts val="0"/>
                        </a:spcAft>
                      </a:pPr>
                      <a:r>
                        <a:rPr lang="en-US" sz="1000" kern="100">
                          <a:effectLst/>
                        </a:rPr>
                        <a:t>(-0.95)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-0.076</a:t>
                      </a:r>
                      <a:endParaRPr lang="zh-TW" sz="1000" kern="100" dirty="0">
                        <a:effectLst/>
                      </a:endParaRPr>
                    </a:p>
                    <a:p>
                      <a:pPr algn="ctr">
                        <a:lnSpc>
                          <a:spcPts val="1000"/>
                        </a:lnSpc>
                        <a:spcAft>
                          <a:spcPts val="0"/>
                        </a:spcAft>
                      </a:pPr>
                      <a:r>
                        <a:rPr lang="en-US" sz="1000" kern="100" dirty="0">
                          <a:effectLst/>
                        </a:rPr>
                        <a:t>(-0.94)</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-0.075</a:t>
                      </a:r>
                      <a:endParaRPr lang="zh-TW" sz="1000" kern="100">
                        <a:effectLst/>
                      </a:endParaRPr>
                    </a:p>
                    <a:p>
                      <a:pPr algn="ctr">
                        <a:lnSpc>
                          <a:spcPts val="1000"/>
                        </a:lnSpc>
                        <a:spcAft>
                          <a:spcPts val="0"/>
                        </a:spcAft>
                      </a:pPr>
                      <a:r>
                        <a:rPr lang="en-US" sz="1000" kern="100">
                          <a:effectLst/>
                        </a:rPr>
                        <a:t>(-0.93)</a:t>
                      </a:r>
                      <a:endParaRPr lang="zh-TW" sz="1000" kern="10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Δ Book leverage ratio</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-0.421</a:t>
                      </a:r>
                      <a:endParaRPr lang="zh-TW" sz="1000" kern="100">
                        <a:effectLst/>
                      </a:endParaRPr>
                    </a:p>
                    <a:p>
                      <a:pPr algn="ctr">
                        <a:lnSpc>
                          <a:spcPts val="1000"/>
                        </a:lnSpc>
                        <a:spcAft>
                          <a:spcPts val="0"/>
                        </a:spcAft>
                      </a:pPr>
                      <a:r>
                        <a:rPr lang="en-US" sz="1000" kern="100">
                          <a:effectLst/>
                        </a:rPr>
                        <a:t>(-0.84)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-0.421</a:t>
                      </a:r>
                      <a:endParaRPr lang="zh-TW" sz="1000" kern="100" dirty="0">
                        <a:effectLst/>
                      </a:endParaRPr>
                    </a:p>
                    <a:p>
                      <a:pPr algn="ctr">
                        <a:lnSpc>
                          <a:spcPts val="1000"/>
                        </a:lnSpc>
                        <a:spcAft>
                          <a:spcPts val="0"/>
                        </a:spcAft>
                      </a:pPr>
                      <a:r>
                        <a:rPr lang="en-US" sz="1000" kern="100" dirty="0">
                          <a:effectLst/>
                        </a:rPr>
                        <a:t>(-0.84)</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-0.412</a:t>
                      </a:r>
                      <a:endParaRPr lang="zh-TW" sz="1000" kern="100" dirty="0">
                        <a:effectLst/>
                      </a:endParaRPr>
                    </a:p>
                    <a:p>
                      <a:pPr algn="ctr">
                        <a:lnSpc>
                          <a:spcPts val="1000"/>
                        </a:lnSpc>
                        <a:spcAft>
                          <a:spcPts val="0"/>
                        </a:spcAft>
                      </a:pPr>
                      <a:r>
                        <a:rPr lang="en-US" sz="1000" kern="100" dirty="0">
                          <a:effectLst/>
                        </a:rPr>
                        <a:t>(-0.85)</a:t>
                      </a:r>
                      <a:endParaRPr lang="zh-TW" sz="1000" kern="100" dirty="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Δ Complexity</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-0.082</a:t>
                      </a:r>
                      <a:endParaRPr lang="zh-TW" sz="1000" kern="100">
                        <a:effectLst/>
                      </a:endParaRPr>
                    </a:p>
                    <a:p>
                      <a:pPr algn="ctr">
                        <a:lnSpc>
                          <a:spcPts val="1000"/>
                        </a:lnSpc>
                        <a:spcAft>
                          <a:spcPts val="0"/>
                        </a:spcAft>
                      </a:pPr>
                      <a:r>
                        <a:rPr lang="en-US" sz="1000" kern="100">
                          <a:effectLst/>
                        </a:rPr>
                        <a:t>(-1.40)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-0.082</a:t>
                      </a:r>
                      <a:endParaRPr lang="zh-TW" sz="1000" kern="100">
                        <a:effectLst/>
                      </a:endParaRPr>
                    </a:p>
                    <a:p>
                      <a:pPr algn="ctr">
                        <a:lnSpc>
                          <a:spcPts val="1000"/>
                        </a:lnSpc>
                        <a:spcAft>
                          <a:spcPts val="0"/>
                        </a:spcAft>
                      </a:pPr>
                      <a:r>
                        <a:rPr lang="en-US" sz="1000" kern="100">
                          <a:effectLst/>
                        </a:rPr>
                        <a:t>(-1.42)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-0.082</a:t>
                      </a:r>
                      <a:endParaRPr lang="zh-TW" sz="1000" kern="100" dirty="0">
                        <a:effectLst/>
                      </a:endParaRPr>
                    </a:p>
                    <a:p>
                      <a:pPr algn="ctr">
                        <a:lnSpc>
                          <a:spcPts val="1000"/>
                        </a:lnSpc>
                        <a:spcAft>
                          <a:spcPts val="0"/>
                        </a:spcAft>
                      </a:pPr>
                      <a:r>
                        <a:rPr lang="en-US" sz="1000" kern="100" dirty="0">
                          <a:effectLst/>
                        </a:rPr>
                        <a:t>(-1.47)</a:t>
                      </a:r>
                      <a:endParaRPr lang="zh-TW" sz="1000" kern="100" dirty="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dirty="0">
                          <a:effectLst/>
                        </a:rPr>
                        <a:t>Acquirer</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-0.173</a:t>
                      </a:r>
                      <a:endParaRPr lang="zh-TW" sz="1000" kern="100">
                        <a:effectLst/>
                      </a:endParaRPr>
                    </a:p>
                    <a:p>
                      <a:pPr algn="ctr">
                        <a:lnSpc>
                          <a:spcPts val="1000"/>
                        </a:lnSpc>
                        <a:spcAft>
                          <a:spcPts val="0"/>
                        </a:spcAft>
                      </a:pPr>
                      <a:r>
                        <a:rPr lang="en-US" sz="1000" kern="100">
                          <a:effectLst/>
                        </a:rPr>
                        <a:t>(-1.06)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-0.178</a:t>
                      </a:r>
                      <a:endParaRPr lang="zh-TW" sz="1000" kern="100">
                        <a:effectLst/>
                      </a:endParaRPr>
                    </a:p>
                    <a:p>
                      <a:pPr algn="ctr">
                        <a:lnSpc>
                          <a:spcPts val="1000"/>
                        </a:lnSpc>
                        <a:spcAft>
                          <a:spcPts val="0"/>
                        </a:spcAft>
                      </a:pPr>
                      <a:r>
                        <a:rPr lang="en-US" sz="1000" kern="100">
                          <a:effectLst/>
                        </a:rPr>
                        <a:t>(-1.24)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-0.180</a:t>
                      </a:r>
                      <a:endParaRPr lang="zh-TW" sz="1000" kern="100" dirty="0">
                        <a:effectLst/>
                      </a:endParaRPr>
                    </a:p>
                    <a:p>
                      <a:pPr algn="ctr">
                        <a:lnSpc>
                          <a:spcPts val="1000"/>
                        </a:lnSpc>
                        <a:spcAft>
                          <a:spcPts val="0"/>
                        </a:spcAft>
                      </a:pPr>
                      <a:r>
                        <a:rPr lang="en-US" sz="1000" kern="100" dirty="0">
                          <a:effectLst/>
                        </a:rPr>
                        <a:t>(-1.24)</a:t>
                      </a:r>
                      <a:endParaRPr lang="zh-TW" sz="1000" kern="100" dirty="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Divestor</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1.649</a:t>
                      </a:r>
                      <a:endParaRPr lang="zh-TW" sz="1000" kern="100">
                        <a:effectLst/>
                      </a:endParaRPr>
                    </a:p>
                    <a:p>
                      <a:pPr algn="ctr">
                        <a:lnSpc>
                          <a:spcPts val="1000"/>
                        </a:lnSpc>
                        <a:spcAft>
                          <a:spcPts val="0"/>
                        </a:spcAft>
                      </a:pPr>
                      <a:r>
                        <a:rPr lang="en-US" sz="1000" kern="100">
                          <a:effectLst/>
                        </a:rPr>
                        <a:t>(1.39)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1.656</a:t>
                      </a:r>
                      <a:endParaRPr lang="zh-TW" sz="1000" kern="100">
                        <a:effectLst/>
                      </a:endParaRPr>
                    </a:p>
                    <a:p>
                      <a:pPr algn="ctr">
                        <a:lnSpc>
                          <a:spcPts val="1000"/>
                        </a:lnSpc>
                        <a:spcAft>
                          <a:spcPts val="0"/>
                        </a:spcAft>
                      </a:pPr>
                      <a:r>
                        <a:rPr lang="en-US" sz="1000" kern="100">
                          <a:effectLst/>
                        </a:rPr>
                        <a:t>(1.40)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1.656</a:t>
                      </a:r>
                      <a:endParaRPr lang="zh-TW" sz="1000" kern="100" dirty="0">
                        <a:effectLst/>
                      </a:endParaRPr>
                    </a:p>
                    <a:p>
                      <a:pPr algn="ctr">
                        <a:lnSpc>
                          <a:spcPts val="1000"/>
                        </a:lnSpc>
                        <a:spcAft>
                          <a:spcPts val="0"/>
                        </a:spcAft>
                      </a:pPr>
                      <a:r>
                        <a:rPr lang="en-US" sz="1000" kern="100" dirty="0">
                          <a:effectLst/>
                        </a:rPr>
                        <a:t>(1.40)</a:t>
                      </a:r>
                      <a:endParaRPr lang="zh-TW" sz="1000" kern="100" dirty="0">
                        <a:effectLst/>
                        <a:latin typeface="Calibri"/>
                        <a:ea typeface="SimSun"/>
                        <a:cs typeface="Times New Roman"/>
                      </a:endParaRPr>
                    </a:p>
                  </a:txBody>
                  <a:tcPr marL="68580" marR="68580" marT="0" marB="0"/>
                </a:tc>
              </a:tr>
              <a:tr h="339110">
                <a:tc>
                  <a:txBody>
                    <a:bodyPr/>
                    <a:lstStyle/>
                    <a:p>
                      <a:pPr>
                        <a:lnSpc>
                          <a:spcPts val="1000"/>
                        </a:lnSpc>
                        <a:spcAft>
                          <a:spcPts val="0"/>
                        </a:spcAft>
                      </a:pPr>
                      <a:r>
                        <a:rPr lang="en-US" sz="1100" kern="100">
                          <a:effectLst/>
                        </a:rPr>
                        <a:t>Annual stock return (t-1) (%)</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0.001</a:t>
                      </a:r>
                      <a:endParaRPr lang="zh-TW" sz="1000" kern="100">
                        <a:effectLst/>
                      </a:endParaRPr>
                    </a:p>
                    <a:p>
                      <a:pPr algn="ctr">
                        <a:lnSpc>
                          <a:spcPts val="1000"/>
                        </a:lnSpc>
                        <a:spcAft>
                          <a:spcPts val="0"/>
                        </a:spcAft>
                      </a:pPr>
                      <a:r>
                        <a:rPr lang="en-US" sz="1000" kern="100">
                          <a:effectLst/>
                        </a:rPr>
                        <a:t>(0.36)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0.001</a:t>
                      </a:r>
                      <a:endParaRPr lang="zh-TW" sz="1000" kern="100">
                        <a:effectLst/>
                      </a:endParaRPr>
                    </a:p>
                    <a:p>
                      <a:pPr algn="ctr">
                        <a:lnSpc>
                          <a:spcPts val="1000"/>
                        </a:lnSpc>
                        <a:spcAft>
                          <a:spcPts val="0"/>
                        </a:spcAft>
                      </a:pPr>
                      <a:r>
                        <a:rPr lang="en-US" sz="1000" kern="100">
                          <a:effectLst/>
                        </a:rPr>
                        <a:t>(0.36)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0.001</a:t>
                      </a:r>
                      <a:endParaRPr lang="zh-TW" sz="1000" kern="100" dirty="0">
                        <a:effectLst/>
                      </a:endParaRPr>
                    </a:p>
                    <a:p>
                      <a:pPr algn="ctr">
                        <a:lnSpc>
                          <a:spcPts val="1000"/>
                        </a:lnSpc>
                        <a:spcAft>
                          <a:spcPts val="0"/>
                        </a:spcAft>
                      </a:pPr>
                      <a:r>
                        <a:rPr lang="en-US" sz="1000" kern="100" dirty="0">
                          <a:effectLst/>
                        </a:rPr>
                        <a:t>(0.35)</a:t>
                      </a:r>
                      <a:endParaRPr lang="zh-TW" sz="1000" kern="100" dirty="0">
                        <a:effectLst/>
                        <a:latin typeface="Calibri"/>
                        <a:ea typeface="SimSun"/>
                        <a:cs typeface="Times New Roman"/>
                      </a:endParaRPr>
                    </a:p>
                  </a:txBody>
                  <a:tcPr marL="68580" marR="68580" marT="0" marB="0"/>
                </a:tc>
              </a:tr>
              <a:tr h="165697">
                <a:tc>
                  <a:txBody>
                    <a:bodyPr/>
                    <a:lstStyle/>
                    <a:p>
                      <a:pPr>
                        <a:lnSpc>
                          <a:spcPts val="1000"/>
                        </a:lnSpc>
                        <a:spcAft>
                          <a:spcPts val="0"/>
                        </a:spcAft>
                      </a:pPr>
                      <a:r>
                        <a:rPr lang="en-US" sz="1100" kern="100">
                          <a:effectLst/>
                        </a:rPr>
                        <a:t>Year fixed effects</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r>
              <a:tr h="165697">
                <a:tc>
                  <a:txBody>
                    <a:bodyPr/>
                    <a:lstStyle/>
                    <a:p>
                      <a:pPr>
                        <a:lnSpc>
                          <a:spcPts val="1000"/>
                        </a:lnSpc>
                        <a:spcAft>
                          <a:spcPts val="0"/>
                        </a:spcAft>
                      </a:pPr>
                      <a:r>
                        <a:rPr lang="en-US" sz="1100" kern="100">
                          <a:effectLst/>
                        </a:rPr>
                        <a:t>48 Fama–French industry fixed effects</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r>
              <a:tr h="165697">
                <a:tc>
                  <a:txBody>
                    <a:bodyPr/>
                    <a:lstStyle/>
                    <a:p>
                      <a:pPr>
                        <a:lnSpc>
                          <a:spcPts val="1000"/>
                        </a:lnSpc>
                        <a:spcAft>
                          <a:spcPts val="0"/>
                        </a:spcAft>
                      </a:pPr>
                      <a:r>
                        <a:rPr lang="en-US" sz="1100" kern="100">
                          <a:effectLst/>
                        </a:rPr>
                        <a:t>R</a:t>
                      </a:r>
                      <a:r>
                        <a:rPr lang="en-US" sz="1100" kern="100" baseline="30000">
                          <a:effectLst/>
                        </a:rPr>
                        <a:t>2</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0.178</a:t>
                      </a:r>
                      <a:endParaRPr lang="zh-TW" sz="1000" kern="100" dirty="0">
                        <a:effectLst/>
                        <a:latin typeface="Calibri"/>
                        <a:ea typeface="SimSun"/>
                        <a:cs typeface="Times New Roman"/>
                      </a:endParaRPr>
                    </a:p>
                  </a:txBody>
                  <a:tcPr marL="68580" marR="68580" marT="0" marB="0"/>
                </a:tc>
              </a:tr>
              <a:tr h="165697">
                <a:tc>
                  <a:txBody>
                    <a:bodyPr/>
                    <a:lstStyle/>
                    <a:p>
                      <a:pPr>
                        <a:lnSpc>
                          <a:spcPts val="1000"/>
                        </a:lnSpc>
                        <a:spcAft>
                          <a:spcPts val="0"/>
                        </a:spcAft>
                      </a:pPr>
                      <a:r>
                        <a:rPr lang="en-US" sz="1100" kern="100" dirty="0">
                          <a:effectLst/>
                        </a:rPr>
                        <a:t>Observations</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621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621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621</a:t>
                      </a:r>
                      <a:endParaRPr lang="zh-TW" sz="1000" kern="100" dirty="0">
                        <a:effectLst/>
                        <a:latin typeface="Calibri"/>
                        <a:ea typeface="SimSun"/>
                        <a:cs typeface="Times New Roman"/>
                      </a:endParaRPr>
                    </a:p>
                  </a:txBody>
                  <a:tcPr marL="68580" marR="68580" marT="0" marB="0"/>
                </a:tc>
              </a:tr>
            </a:tbl>
          </a:graphicData>
        </a:graphic>
      </p:graphicFrame>
      <p:sp>
        <p:nvSpPr>
          <p:cNvPr id="6" name="Rectangle 1"/>
          <p:cNvSpPr>
            <a:spLocks noChangeArrowheads="1"/>
          </p:cNvSpPr>
          <p:nvPr/>
        </p:nvSpPr>
        <p:spPr bwMode="auto">
          <a:xfrm>
            <a:off x="1141412" y="1143000"/>
            <a:ext cx="3967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1" lang="en-US" altLang="zh-HK" sz="1200" b="1" dirty="0">
                <a:latin typeface="Times New Roman" panose="02020603050405020304" pitchFamily="18" charset="0"/>
                <a:ea typeface="SimSun" pitchFamily="2" charset="-122"/>
                <a:cs typeface="Times New Roman" pitchFamily="18" charset="0"/>
              </a:rPr>
              <a:t>Regression of change in insurance coverage ratio on changes in director compensation, risk-aversion of directors, financial distress, complexity and litigation risk</a:t>
            </a:r>
            <a:endParaRPr kumimoji="1" lang="en-US" altLang="zh-HK" sz="1200"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00858387"/>
              </p:ext>
            </p:extLst>
          </p:nvPr>
        </p:nvGraphicFramePr>
        <p:xfrm>
          <a:off x="6094412" y="1760253"/>
          <a:ext cx="4705985" cy="4687668"/>
        </p:xfrm>
        <a:graphic>
          <a:graphicData uri="http://schemas.openxmlformats.org/drawingml/2006/table">
            <a:tbl>
              <a:tblPr firstRow="1" firstCol="1" bandRow="1">
                <a:tableStyleId>{5C22544A-7EE6-4342-B048-85BDC9FD1C3A}</a:tableStyleId>
              </a:tblPr>
              <a:tblGrid>
                <a:gridCol w="2470150"/>
                <a:gridCol w="766445"/>
                <a:gridCol w="766445"/>
                <a:gridCol w="702945"/>
              </a:tblGrid>
              <a:tr h="164409">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3">
                  <a:txBody>
                    <a:bodyPr/>
                    <a:lstStyle/>
                    <a:p>
                      <a:pPr algn="ctr">
                        <a:lnSpc>
                          <a:spcPts val="1000"/>
                        </a:lnSpc>
                        <a:spcAft>
                          <a:spcPts val="0"/>
                        </a:spcAft>
                      </a:pPr>
                      <a:r>
                        <a:rPr lang="en-US" sz="1000" kern="100">
                          <a:effectLst/>
                        </a:rPr>
                        <a:t>Δ Insurance coverage ratio (%)</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r>
              <a:tr h="164409">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dirty="0">
                          <a:effectLst/>
                        </a:rPr>
                        <a:t>Director compensation in cash (</a:t>
                      </a:r>
                      <a:r>
                        <a:rPr lang="en-US" sz="1100" kern="100" dirty="0" err="1">
                          <a:effectLst/>
                        </a:rPr>
                        <a:t>C$m</a:t>
                      </a:r>
                      <a:r>
                        <a:rPr lang="en-US" sz="1100" kern="100" dirty="0">
                          <a:effectLst/>
                        </a:rPr>
                        <a:t>)</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0.159</a:t>
                      </a:r>
                      <a:endParaRPr lang="zh-TW" sz="1000" kern="100">
                        <a:effectLst/>
                      </a:endParaRPr>
                    </a:p>
                    <a:p>
                      <a:pPr algn="ctr">
                        <a:lnSpc>
                          <a:spcPts val="1000"/>
                        </a:lnSpc>
                        <a:spcAft>
                          <a:spcPts val="0"/>
                        </a:spcAft>
                      </a:pPr>
                      <a:r>
                        <a:rPr lang="en-US" sz="1000" kern="100">
                          <a:effectLst/>
                        </a:rPr>
                        <a:t>(0.17)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0.170</a:t>
                      </a:r>
                      <a:endParaRPr lang="zh-TW" sz="1000" kern="100">
                        <a:effectLst/>
                      </a:endParaRPr>
                    </a:p>
                    <a:p>
                      <a:pPr algn="ctr">
                        <a:lnSpc>
                          <a:spcPts val="1000"/>
                        </a:lnSpc>
                        <a:spcAft>
                          <a:spcPts val="0"/>
                        </a:spcAft>
                      </a:pPr>
                      <a:r>
                        <a:rPr lang="en-US" sz="1000" kern="100">
                          <a:effectLst/>
                        </a:rPr>
                        <a:t>(0.18)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dirty="0">
                          <a:effectLst/>
                        </a:rPr>
                        <a:t>Director compensation in stocks (</a:t>
                      </a:r>
                      <a:r>
                        <a:rPr lang="en-US" sz="1100" kern="100" dirty="0" err="1">
                          <a:effectLst/>
                        </a:rPr>
                        <a:t>C$m</a:t>
                      </a:r>
                      <a:r>
                        <a:rPr lang="en-US" sz="1100" kern="100" dirty="0">
                          <a:effectLst/>
                        </a:rPr>
                        <a:t>)</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0.327</a:t>
                      </a:r>
                      <a:endParaRPr lang="zh-TW" sz="1000" kern="100">
                        <a:effectLst/>
                      </a:endParaRPr>
                    </a:p>
                    <a:p>
                      <a:pPr algn="ctr">
                        <a:lnSpc>
                          <a:spcPts val="1000"/>
                        </a:lnSpc>
                        <a:spcAft>
                          <a:spcPts val="0"/>
                        </a:spcAft>
                      </a:pPr>
                      <a:r>
                        <a:rPr lang="en-US" sz="1000" kern="100">
                          <a:effectLst/>
                        </a:rPr>
                        <a:t>(0.24)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dirty="0">
                          <a:effectLst/>
                        </a:rPr>
                        <a:t>Director compensation in options (</a:t>
                      </a:r>
                      <a:r>
                        <a:rPr lang="en-US" sz="1100" kern="100" dirty="0" err="1">
                          <a:effectLst/>
                        </a:rPr>
                        <a:t>C$m</a:t>
                      </a:r>
                      <a:r>
                        <a:rPr lang="en-US" sz="1100" kern="100" dirty="0">
                          <a:effectLst/>
                        </a:rPr>
                        <a:t>)</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-0.061</a:t>
                      </a:r>
                      <a:endParaRPr lang="zh-TW" sz="1000" kern="100">
                        <a:effectLst/>
                      </a:endParaRPr>
                    </a:p>
                    <a:p>
                      <a:pPr algn="ctr">
                        <a:lnSpc>
                          <a:spcPts val="1000"/>
                        </a:lnSpc>
                        <a:spcAft>
                          <a:spcPts val="0"/>
                        </a:spcAft>
                      </a:pPr>
                      <a:r>
                        <a:rPr lang="en-US" sz="1000" kern="100">
                          <a:effectLst/>
                        </a:rPr>
                        <a:t>(-0.07)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dirty="0">
                          <a:effectLst/>
                        </a:rPr>
                        <a:t>Director compensation in stocks and options (</a:t>
                      </a:r>
                      <a:r>
                        <a:rPr lang="en-US" sz="1100" kern="100" dirty="0" err="1">
                          <a:effectLst/>
                        </a:rPr>
                        <a:t>C$m</a:t>
                      </a:r>
                      <a:r>
                        <a:rPr lang="en-US" sz="1100" kern="100" dirty="0">
                          <a:effectLst/>
                        </a:rPr>
                        <a:t>)</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0.073</a:t>
                      </a:r>
                      <a:endParaRPr lang="zh-TW" sz="1000" kern="100">
                        <a:effectLst/>
                      </a:endParaRPr>
                    </a:p>
                    <a:p>
                      <a:pPr algn="ctr">
                        <a:lnSpc>
                          <a:spcPts val="1000"/>
                        </a:lnSpc>
                        <a:spcAft>
                          <a:spcPts val="0"/>
                        </a:spcAft>
                      </a:pPr>
                      <a:r>
                        <a:rPr lang="en-US" sz="1000" kern="100">
                          <a:effectLst/>
                        </a:rPr>
                        <a:t>(0.07)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a:effectLst/>
                        </a:rPr>
                        <a:t>Total director compensation (C$m)</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0.111</a:t>
                      </a:r>
                      <a:endParaRPr lang="zh-TW" sz="1000" kern="100">
                        <a:effectLst/>
                      </a:endParaRPr>
                    </a:p>
                    <a:p>
                      <a:pPr algn="ctr">
                        <a:lnSpc>
                          <a:spcPts val="1000"/>
                        </a:lnSpc>
                        <a:spcAft>
                          <a:spcPts val="0"/>
                        </a:spcAft>
                      </a:pPr>
                      <a:r>
                        <a:rPr lang="en-US" sz="1000" kern="100">
                          <a:effectLst/>
                        </a:rPr>
                        <a:t>(0.14)</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a:effectLst/>
                        </a:rPr>
                        <a:t>Number of independent directors</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0.010</a:t>
                      </a:r>
                      <a:endParaRPr lang="zh-TW" sz="1000" kern="100">
                        <a:effectLst/>
                      </a:endParaRPr>
                    </a:p>
                    <a:p>
                      <a:pPr algn="ctr">
                        <a:lnSpc>
                          <a:spcPts val="1000"/>
                        </a:lnSpc>
                        <a:spcAft>
                          <a:spcPts val="0"/>
                        </a:spcAft>
                      </a:pPr>
                      <a:r>
                        <a:rPr lang="en-US" sz="1000" kern="100">
                          <a:effectLst/>
                        </a:rPr>
                        <a:t>(0.31)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0.014</a:t>
                      </a:r>
                      <a:endParaRPr lang="zh-TW" sz="1000" kern="100">
                        <a:effectLst/>
                      </a:endParaRPr>
                    </a:p>
                    <a:p>
                      <a:pPr algn="ctr">
                        <a:lnSpc>
                          <a:spcPts val="1000"/>
                        </a:lnSpc>
                        <a:spcAft>
                          <a:spcPts val="0"/>
                        </a:spcAft>
                      </a:pPr>
                      <a:r>
                        <a:rPr lang="en-US" sz="1000" kern="100">
                          <a:effectLst/>
                        </a:rPr>
                        <a:t>(0.38)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0.014</a:t>
                      </a:r>
                      <a:endParaRPr lang="zh-TW" sz="1000" kern="100">
                        <a:effectLst/>
                      </a:endParaRPr>
                    </a:p>
                    <a:p>
                      <a:pPr algn="ctr">
                        <a:lnSpc>
                          <a:spcPts val="1000"/>
                        </a:lnSpc>
                        <a:spcAft>
                          <a:spcPts val="0"/>
                        </a:spcAft>
                      </a:pPr>
                      <a:r>
                        <a:rPr lang="en-US" sz="1000" kern="100">
                          <a:effectLst/>
                        </a:rPr>
                        <a:t>(0.36)</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a:effectLst/>
                        </a:rPr>
                        <a:t>Book leverage ratio</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-0.005</a:t>
                      </a:r>
                      <a:endParaRPr lang="zh-TW" sz="1000" kern="100">
                        <a:effectLst/>
                      </a:endParaRPr>
                    </a:p>
                    <a:p>
                      <a:pPr algn="ctr">
                        <a:lnSpc>
                          <a:spcPts val="1000"/>
                        </a:lnSpc>
                        <a:spcAft>
                          <a:spcPts val="0"/>
                        </a:spcAft>
                      </a:pPr>
                      <a:r>
                        <a:rPr lang="en-US" sz="1000" kern="100">
                          <a:effectLst/>
                        </a:rPr>
                        <a:t>(-0.01)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0.002</a:t>
                      </a:r>
                      <a:endParaRPr lang="zh-TW" sz="1000" kern="100" dirty="0">
                        <a:effectLst/>
                      </a:endParaRPr>
                    </a:p>
                    <a:p>
                      <a:pPr algn="ctr">
                        <a:lnSpc>
                          <a:spcPts val="1000"/>
                        </a:lnSpc>
                        <a:spcAft>
                          <a:spcPts val="0"/>
                        </a:spcAft>
                      </a:pPr>
                      <a:r>
                        <a:rPr lang="en-US" sz="1000" kern="100" dirty="0">
                          <a:effectLst/>
                        </a:rPr>
                        <a:t>(0.01)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0.002</a:t>
                      </a:r>
                      <a:endParaRPr lang="zh-TW" sz="1000" kern="100">
                        <a:effectLst/>
                      </a:endParaRPr>
                    </a:p>
                    <a:p>
                      <a:pPr algn="ctr">
                        <a:lnSpc>
                          <a:spcPts val="1000"/>
                        </a:lnSpc>
                        <a:spcAft>
                          <a:spcPts val="0"/>
                        </a:spcAft>
                      </a:pPr>
                      <a:r>
                        <a:rPr lang="en-US" sz="1000" kern="100">
                          <a:effectLst/>
                        </a:rPr>
                        <a:t>(0.01)</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a:effectLst/>
                        </a:rPr>
                        <a:t>Complexity</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-0.105*</a:t>
                      </a:r>
                      <a:endParaRPr lang="zh-TW" sz="1000" kern="100">
                        <a:effectLst/>
                      </a:endParaRPr>
                    </a:p>
                    <a:p>
                      <a:pPr algn="ctr">
                        <a:lnSpc>
                          <a:spcPts val="1000"/>
                        </a:lnSpc>
                        <a:spcAft>
                          <a:spcPts val="0"/>
                        </a:spcAft>
                      </a:pPr>
                      <a:r>
                        <a:rPr lang="en-US" sz="1000" kern="100">
                          <a:effectLst/>
                        </a:rPr>
                        <a:t>(-1.77)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-0.106*</a:t>
                      </a:r>
                      <a:endParaRPr lang="zh-TW" sz="1000" kern="100" dirty="0">
                        <a:effectLst/>
                      </a:endParaRPr>
                    </a:p>
                    <a:p>
                      <a:pPr algn="ctr">
                        <a:lnSpc>
                          <a:spcPts val="1000"/>
                        </a:lnSpc>
                        <a:spcAft>
                          <a:spcPts val="0"/>
                        </a:spcAft>
                      </a:pPr>
                      <a:r>
                        <a:rPr lang="en-US" sz="1000" kern="100" dirty="0">
                          <a:effectLst/>
                        </a:rPr>
                        <a:t>(-1.79)</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-0.106*</a:t>
                      </a:r>
                      <a:endParaRPr lang="zh-TW" sz="1000" kern="100">
                        <a:effectLst/>
                      </a:endParaRPr>
                    </a:p>
                    <a:p>
                      <a:pPr algn="ctr">
                        <a:lnSpc>
                          <a:spcPts val="1000"/>
                        </a:lnSpc>
                        <a:spcAft>
                          <a:spcPts val="0"/>
                        </a:spcAft>
                      </a:pPr>
                      <a:r>
                        <a:rPr lang="en-US" sz="1000" kern="100">
                          <a:effectLst/>
                        </a:rPr>
                        <a:t>(-1.78)</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a:effectLst/>
                        </a:rPr>
                        <a:t>Acquirer</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-0.193</a:t>
                      </a:r>
                      <a:endParaRPr lang="zh-TW" sz="1000" kern="100">
                        <a:effectLst/>
                      </a:endParaRPr>
                    </a:p>
                    <a:p>
                      <a:pPr algn="ctr">
                        <a:lnSpc>
                          <a:spcPts val="1000"/>
                        </a:lnSpc>
                        <a:spcAft>
                          <a:spcPts val="0"/>
                        </a:spcAft>
                      </a:pPr>
                      <a:r>
                        <a:rPr lang="en-US" sz="1000" kern="100">
                          <a:effectLst/>
                        </a:rPr>
                        <a:t>(-1.15)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-0.197</a:t>
                      </a:r>
                      <a:endParaRPr lang="zh-TW" sz="1000" kern="100" dirty="0">
                        <a:effectLst/>
                      </a:endParaRPr>
                    </a:p>
                    <a:p>
                      <a:pPr algn="ctr">
                        <a:lnSpc>
                          <a:spcPts val="1000"/>
                        </a:lnSpc>
                        <a:spcAft>
                          <a:spcPts val="0"/>
                        </a:spcAft>
                      </a:pPr>
                      <a:r>
                        <a:rPr lang="en-US" sz="1000" kern="100" dirty="0">
                          <a:effectLst/>
                        </a:rPr>
                        <a:t>(-1.18)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-0.198</a:t>
                      </a:r>
                      <a:endParaRPr lang="zh-TW" sz="1000" kern="100">
                        <a:effectLst/>
                      </a:endParaRPr>
                    </a:p>
                    <a:p>
                      <a:pPr algn="ctr">
                        <a:lnSpc>
                          <a:spcPts val="1000"/>
                        </a:lnSpc>
                        <a:spcAft>
                          <a:spcPts val="0"/>
                        </a:spcAft>
                      </a:pPr>
                      <a:r>
                        <a:rPr lang="en-US" sz="1000" kern="100">
                          <a:effectLst/>
                        </a:rPr>
                        <a:t>(-1.22)</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a:effectLst/>
                        </a:rPr>
                        <a:t>Divestor</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1.628</a:t>
                      </a:r>
                      <a:endParaRPr lang="zh-TW" sz="1000" kern="100">
                        <a:effectLst/>
                      </a:endParaRPr>
                    </a:p>
                    <a:p>
                      <a:pPr algn="ctr">
                        <a:lnSpc>
                          <a:spcPts val="1000"/>
                        </a:lnSpc>
                        <a:spcAft>
                          <a:spcPts val="0"/>
                        </a:spcAft>
                      </a:pPr>
                      <a:r>
                        <a:rPr lang="en-US" sz="1000" kern="100">
                          <a:effectLst/>
                        </a:rPr>
                        <a:t>(1.39)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1.631</a:t>
                      </a:r>
                      <a:endParaRPr lang="zh-TW" sz="1000" kern="100" dirty="0">
                        <a:effectLst/>
                      </a:endParaRPr>
                    </a:p>
                    <a:p>
                      <a:pPr algn="ctr">
                        <a:lnSpc>
                          <a:spcPts val="1000"/>
                        </a:lnSpc>
                        <a:spcAft>
                          <a:spcPts val="0"/>
                        </a:spcAft>
                      </a:pPr>
                      <a:r>
                        <a:rPr lang="en-US" sz="1000" kern="100" dirty="0">
                          <a:effectLst/>
                        </a:rPr>
                        <a:t>(1.39)</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1.632</a:t>
                      </a:r>
                      <a:endParaRPr lang="zh-TW" sz="1000" kern="100">
                        <a:effectLst/>
                      </a:endParaRPr>
                    </a:p>
                    <a:p>
                      <a:pPr algn="ctr">
                        <a:lnSpc>
                          <a:spcPts val="1000"/>
                        </a:lnSpc>
                        <a:spcAft>
                          <a:spcPts val="0"/>
                        </a:spcAft>
                      </a:pPr>
                      <a:r>
                        <a:rPr lang="en-US" sz="1000" kern="100">
                          <a:effectLst/>
                        </a:rPr>
                        <a:t>(1.38)</a:t>
                      </a:r>
                      <a:endParaRPr lang="zh-TW" sz="1000" kern="100">
                        <a:effectLst/>
                        <a:latin typeface="Calibri"/>
                        <a:ea typeface="SimSun"/>
                        <a:cs typeface="Times New Roman"/>
                      </a:endParaRPr>
                    </a:p>
                  </a:txBody>
                  <a:tcPr marL="68580" marR="68580" marT="0" marB="0"/>
                </a:tc>
              </a:tr>
              <a:tr h="336474">
                <a:tc>
                  <a:txBody>
                    <a:bodyPr/>
                    <a:lstStyle/>
                    <a:p>
                      <a:pPr>
                        <a:lnSpc>
                          <a:spcPts val="1000"/>
                        </a:lnSpc>
                        <a:spcAft>
                          <a:spcPts val="0"/>
                        </a:spcAft>
                      </a:pPr>
                      <a:r>
                        <a:rPr lang="en-US" sz="1100" kern="100">
                          <a:effectLst/>
                        </a:rPr>
                        <a:t>Annual stock return (t-1) (%)</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0.002</a:t>
                      </a:r>
                      <a:endParaRPr lang="zh-TW" sz="1000" kern="100">
                        <a:effectLst/>
                      </a:endParaRPr>
                    </a:p>
                    <a:p>
                      <a:pPr algn="ctr">
                        <a:lnSpc>
                          <a:spcPts val="1000"/>
                        </a:lnSpc>
                        <a:spcAft>
                          <a:spcPts val="0"/>
                        </a:spcAft>
                      </a:pPr>
                      <a:r>
                        <a:rPr lang="en-US" sz="1000" kern="100">
                          <a:effectLst/>
                        </a:rPr>
                        <a:t>(0.77)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0.002</a:t>
                      </a:r>
                      <a:endParaRPr lang="zh-TW" sz="1000" kern="100" dirty="0">
                        <a:effectLst/>
                      </a:endParaRPr>
                    </a:p>
                    <a:p>
                      <a:pPr algn="ctr">
                        <a:lnSpc>
                          <a:spcPts val="1000"/>
                        </a:lnSpc>
                        <a:spcAft>
                          <a:spcPts val="0"/>
                        </a:spcAft>
                      </a:pPr>
                      <a:r>
                        <a:rPr lang="en-US" sz="1000" kern="100" dirty="0">
                          <a:effectLst/>
                        </a:rPr>
                        <a:t>(0.76)</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0.002</a:t>
                      </a:r>
                      <a:endParaRPr lang="zh-TW" sz="1000" kern="100">
                        <a:effectLst/>
                      </a:endParaRPr>
                    </a:p>
                    <a:p>
                      <a:pPr algn="ctr">
                        <a:lnSpc>
                          <a:spcPts val="1000"/>
                        </a:lnSpc>
                        <a:spcAft>
                          <a:spcPts val="0"/>
                        </a:spcAft>
                      </a:pPr>
                      <a:r>
                        <a:rPr lang="en-US" sz="1000" kern="100">
                          <a:effectLst/>
                        </a:rPr>
                        <a:t>(0.76)</a:t>
                      </a:r>
                      <a:endParaRPr lang="zh-TW" sz="1000" kern="100">
                        <a:effectLst/>
                        <a:latin typeface="Calibri"/>
                        <a:ea typeface="SimSun"/>
                        <a:cs typeface="Times New Roman"/>
                      </a:endParaRPr>
                    </a:p>
                  </a:txBody>
                  <a:tcPr marL="68580" marR="68580" marT="0" marB="0"/>
                </a:tc>
              </a:tr>
              <a:tr h="164409">
                <a:tc>
                  <a:txBody>
                    <a:bodyPr/>
                    <a:lstStyle/>
                    <a:p>
                      <a:pPr>
                        <a:lnSpc>
                          <a:spcPts val="1000"/>
                        </a:lnSpc>
                        <a:spcAft>
                          <a:spcPts val="0"/>
                        </a:spcAft>
                      </a:pPr>
                      <a:r>
                        <a:rPr lang="en-US" sz="1100" kern="100">
                          <a:effectLst/>
                        </a:rPr>
                        <a:t>Year fixed effects</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r>
              <a:tr h="164409">
                <a:tc>
                  <a:txBody>
                    <a:bodyPr/>
                    <a:lstStyle/>
                    <a:p>
                      <a:pPr>
                        <a:lnSpc>
                          <a:spcPts val="1000"/>
                        </a:lnSpc>
                        <a:spcAft>
                          <a:spcPts val="0"/>
                        </a:spcAft>
                      </a:pPr>
                      <a:r>
                        <a:rPr lang="en-US" sz="1100" kern="100">
                          <a:effectLst/>
                        </a:rPr>
                        <a:t>48 Fama–French industry fixed effects</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164409">
                <a:tc>
                  <a:txBody>
                    <a:bodyPr/>
                    <a:lstStyle/>
                    <a:p>
                      <a:pPr>
                        <a:lnSpc>
                          <a:spcPts val="1000"/>
                        </a:lnSpc>
                        <a:spcAft>
                          <a:spcPts val="0"/>
                        </a:spcAft>
                      </a:pPr>
                      <a:r>
                        <a:rPr lang="en-US" sz="1100" kern="100">
                          <a:effectLst/>
                        </a:rPr>
                        <a:t>R</a:t>
                      </a:r>
                      <a:r>
                        <a:rPr lang="en-US" sz="1100" kern="100" baseline="30000">
                          <a:effectLst/>
                        </a:rPr>
                        <a:t>2</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0.176</a:t>
                      </a:r>
                      <a:endParaRPr lang="zh-TW" sz="1000" kern="100" dirty="0">
                        <a:effectLst/>
                        <a:latin typeface="Calibri"/>
                        <a:ea typeface="SimSun"/>
                        <a:cs typeface="Times New Roman"/>
                      </a:endParaRPr>
                    </a:p>
                  </a:txBody>
                  <a:tcPr marL="68580" marR="68580" marT="0" marB="0"/>
                </a:tc>
              </a:tr>
              <a:tr h="164409">
                <a:tc>
                  <a:txBody>
                    <a:bodyPr/>
                    <a:lstStyle/>
                    <a:p>
                      <a:pPr>
                        <a:lnSpc>
                          <a:spcPts val="1000"/>
                        </a:lnSpc>
                        <a:spcAft>
                          <a:spcPts val="0"/>
                        </a:spcAft>
                      </a:pPr>
                      <a:r>
                        <a:rPr lang="en-US" sz="1100" kern="100" dirty="0">
                          <a:effectLst/>
                        </a:rPr>
                        <a:t>Observations</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621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621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621</a:t>
                      </a:r>
                      <a:endParaRPr lang="zh-TW" sz="1000" kern="100" dirty="0">
                        <a:effectLst/>
                        <a:latin typeface="Calibri"/>
                        <a:ea typeface="SimSun"/>
                        <a:cs typeface="Times New Roman"/>
                      </a:endParaRPr>
                    </a:p>
                  </a:txBody>
                  <a:tcPr marL="68580" marR="68580" marT="0" marB="0"/>
                </a:tc>
              </a:tr>
            </a:tbl>
          </a:graphicData>
        </a:graphic>
      </p:graphicFrame>
      <p:sp>
        <p:nvSpPr>
          <p:cNvPr id="8" name="Rectangle 1"/>
          <p:cNvSpPr>
            <a:spLocks noChangeArrowheads="1"/>
          </p:cNvSpPr>
          <p:nvPr/>
        </p:nvSpPr>
        <p:spPr bwMode="auto">
          <a:xfrm>
            <a:off x="6704012" y="1143000"/>
            <a:ext cx="3967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1" lang="en-US" altLang="zh-HK" sz="1200" b="1" dirty="0">
                <a:latin typeface="Times New Roman" panose="02020603050405020304" pitchFamily="18" charset="0"/>
                <a:ea typeface="SimSun" pitchFamily="2" charset="-122"/>
                <a:cs typeface="Times New Roman" pitchFamily="18" charset="0"/>
              </a:rPr>
              <a:t>Regression of change in insurance coverage ratio on the static position of director compensation, risk-aversion of directors, financial distress, complexity and litigation risk</a:t>
            </a:r>
            <a:endParaRPr kumimoji="1" lang="en-US" altLang="zh-HK" sz="1200"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413692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Is change in D&amp;O insurance coverage endogenously determined?</a:t>
            </a:r>
          </a:p>
        </p:txBody>
      </p:sp>
      <p:sp>
        <p:nvSpPr>
          <p:cNvPr id="14" name="Content Placeholder 13"/>
          <p:cNvSpPr>
            <a:spLocks noGrp="1"/>
          </p:cNvSpPr>
          <p:nvPr>
            <p:ph idx="1"/>
          </p:nvPr>
        </p:nvSpPr>
        <p:spPr>
          <a:xfrm>
            <a:off x="303212" y="1828800"/>
            <a:ext cx="10896600" cy="4495800"/>
          </a:xfrm>
        </p:spPr>
        <p:txBody>
          <a:bodyPr>
            <a:normAutofit fontScale="40000" lnSpcReduction="20000"/>
          </a:bodyPr>
          <a:lstStyle/>
          <a:p>
            <a:pPr>
              <a:lnSpc>
                <a:spcPct val="120000"/>
              </a:lnSpc>
            </a:pPr>
            <a:r>
              <a:rPr lang="en-US" altLang="zh-HK" sz="6000" dirty="0"/>
              <a:t>As </a:t>
            </a:r>
            <a:r>
              <a:rPr lang="en-US" altLang="zh-HK" sz="6000" dirty="0" smtClean="0"/>
              <a:t>complexity </a:t>
            </a:r>
            <a:r>
              <a:rPr lang="en-US" altLang="zh-HK" sz="6000" dirty="0"/>
              <a:t>is marginally correlated with change in D&amp;O insurance coverage ratio, we </a:t>
            </a:r>
            <a:r>
              <a:rPr lang="en-US" altLang="zh-HK" sz="6000" dirty="0" smtClean="0"/>
              <a:t>use complexity as </a:t>
            </a:r>
            <a:r>
              <a:rPr lang="en-US" altLang="zh-HK" sz="6000" dirty="0"/>
              <a:t>an instrumental </a:t>
            </a:r>
            <a:r>
              <a:rPr lang="en-US" altLang="zh-HK" sz="6000" dirty="0" smtClean="0"/>
              <a:t>variable and </a:t>
            </a:r>
            <a:r>
              <a:rPr lang="en-US" altLang="zh-HK" sz="6000" dirty="0"/>
              <a:t>compare the instrumental variable estimates to ordinary least squares estimates by the </a:t>
            </a:r>
            <a:r>
              <a:rPr lang="en-US" altLang="zh-HK" sz="6000" dirty="0" err="1"/>
              <a:t>Hausman</a:t>
            </a:r>
            <a:r>
              <a:rPr lang="en-US" altLang="zh-HK" sz="6000" dirty="0"/>
              <a:t> specification test, which returns χ</a:t>
            </a:r>
            <a:r>
              <a:rPr lang="en-US" altLang="zh-HK" sz="6000" baseline="30000" dirty="0"/>
              <a:t>2</a:t>
            </a:r>
            <a:r>
              <a:rPr lang="en-US" altLang="zh-HK" sz="6000" dirty="0"/>
              <a:t> statistics less than 3.99 and p-values more than 0.55. </a:t>
            </a:r>
            <a:endParaRPr lang="en-US" altLang="zh-HK" sz="6000" dirty="0" smtClean="0"/>
          </a:p>
          <a:p>
            <a:pPr>
              <a:lnSpc>
                <a:spcPct val="120000"/>
              </a:lnSpc>
            </a:pPr>
            <a:r>
              <a:rPr lang="en-US" altLang="zh-HK" sz="6000" dirty="0" smtClean="0"/>
              <a:t>Therefore</a:t>
            </a:r>
            <a:r>
              <a:rPr lang="en-US" altLang="zh-HK" sz="6000" dirty="0"/>
              <a:t>, we conclude that the endogeneity issue for change in D&amp;O insurance coverage is not material, and application of the instrumental variable approach is </a:t>
            </a:r>
            <a:r>
              <a:rPr lang="en-US" altLang="zh-HK" sz="6000" dirty="0" smtClean="0"/>
              <a:t>not </a:t>
            </a:r>
            <a:r>
              <a:rPr lang="en-US" altLang="zh-HK" sz="6000" dirty="0"/>
              <a:t>necessary</a:t>
            </a:r>
            <a:r>
              <a:rPr lang="en-US" altLang="zh-HK" sz="6000" dirty="0" smtClean="0"/>
              <a:t>.</a:t>
            </a:r>
          </a:p>
          <a:p>
            <a:pPr marL="45720" indent="0">
              <a:buNone/>
            </a:pPr>
            <a:endParaRPr lang="en-US" altLang="zh-HK" sz="4000" dirty="0" smtClean="0"/>
          </a:p>
          <a:p>
            <a:pPr marL="45720" indent="0">
              <a:buNone/>
            </a:pPr>
            <a:r>
              <a:rPr lang="en-US" altLang="zh-HK" sz="4000" dirty="0" smtClean="0"/>
              <a:t>(Note: Typically</a:t>
            </a:r>
            <a:r>
              <a:rPr lang="en-US" altLang="zh-HK" sz="4000" dirty="0"/>
              <a:t>, growth firms have more complex investment opportunities and a higher ratio of market value of equity to book value of equity. Hence, we define complexity as the ratio of market value of equity to book value of </a:t>
            </a:r>
            <a:r>
              <a:rPr lang="en-US" altLang="zh-HK" sz="4000" dirty="0" smtClean="0"/>
              <a:t>equity.)</a:t>
            </a:r>
          </a:p>
        </p:txBody>
      </p:sp>
    </p:spTree>
    <p:extLst>
      <p:ext uri="{BB962C8B-B14F-4D97-AF65-F5344CB8AC3E}">
        <p14:creationId xmlns:p14="http://schemas.microsoft.com/office/powerpoint/2010/main" val="41933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Are empirical results dependent on the choice of proxy for information cost?</a:t>
            </a:r>
          </a:p>
        </p:txBody>
      </p:sp>
      <p:sp>
        <p:nvSpPr>
          <p:cNvPr id="14" name="Content Placeholder 13"/>
          <p:cNvSpPr>
            <a:spLocks noGrp="1"/>
          </p:cNvSpPr>
          <p:nvPr>
            <p:ph idx="1"/>
          </p:nvPr>
        </p:nvSpPr>
        <p:spPr>
          <a:xfrm>
            <a:off x="303212" y="1828800"/>
            <a:ext cx="10896600" cy="4495800"/>
          </a:xfrm>
        </p:spPr>
        <p:txBody>
          <a:bodyPr>
            <a:normAutofit/>
          </a:bodyPr>
          <a:lstStyle/>
          <a:p>
            <a:r>
              <a:rPr lang="en-US" altLang="zh-HK" sz="2400" dirty="0" smtClean="0"/>
              <a:t>One </a:t>
            </a:r>
            <a:r>
              <a:rPr lang="en-US" altLang="zh-HK" sz="2400" dirty="0"/>
              <a:t>may still be skeptical of whether our empirical results are robust to other measures of information cost</a:t>
            </a:r>
            <a:r>
              <a:rPr lang="en-US" altLang="zh-HK" sz="2400" dirty="0" smtClean="0"/>
              <a:t>.</a:t>
            </a:r>
          </a:p>
          <a:p>
            <a:r>
              <a:rPr lang="en-US" altLang="zh-HK" sz="2400" dirty="0"/>
              <a:t>Coffee (1999) and </a:t>
            </a:r>
            <a:r>
              <a:rPr lang="en-US" altLang="zh-HK" sz="2400" dirty="0" err="1"/>
              <a:t>Stulz</a:t>
            </a:r>
            <a:r>
              <a:rPr lang="en-US" altLang="zh-HK" sz="2400" dirty="0"/>
              <a:t> (1999) argue that firms cross-listed in the US are subject to higher standard of disclosure requirements and hence are more transparent. Baker et al. (2002) and Lang et al. (2003) also find that firms cross-listed in the US have more analyst coverage and media attention, resulting in better information environments</a:t>
            </a:r>
            <a:r>
              <a:rPr lang="en-US" altLang="zh-HK" sz="2400" dirty="0" smtClean="0"/>
              <a:t>.</a:t>
            </a:r>
          </a:p>
          <a:p>
            <a:r>
              <a:rPr lang="en-US" altLang="zh-HK" sz="2400" dirty="0"/>
              <a:t>Following the above findings, we assume that firms in our sample which are cross-listed in the US have lower information </a:t>
            </a:r>
            <a:r>
              <a:rPr lang="en-US" altLang="zh-HK" sz="2400" dirty="0" smtClean="0"/>
              <a:t>cost</a:t>
            </a:r>
            <a:r>
              <a:rPr lang="en-US" altLang="zh-HK" sz="2400" dirty="0"/>
              <a:t> </a:t>
            </a:r>
            <a:r>
              <a:rPr lang="en-US" altLang="zh-HK" sz="2400" dirty="0" smtClean="0"/>
              <a:t>and we construct a cross-listing dummy variable to proxy for the low information cost environment.</a:t>
            </a:r>
          </a:p>
        </p:txBody>
      </p:sp>
    </p:spTree>
    <p:extLst>
      <p:ext uri="{BB962C8B-B14F-4D97-AF65-F5344CB8AC3E}">
        <p14:creationId xmlns:p14="http://schemas.microsoft.com/office/powerpoint/2010/main" val="160168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HK" dirty="0"/>
              <a:t>Are empirical results dependent on the choice of proxy for information cost?</a:t>
            </a:r>
            <a:endParaRPr lang="en-US" dirty="0"/>
          </a:p>
        </p:txBody>
      </p:sp>
      <p:sp>
        <p:nvSpPr>
          <p:cNvPr id="7" name="Rectangle 1"/>
          <p:cNvSpPr>
            <a:spLocks noChangeArrowheads="1"/>
          </p:cNvSpPr>
          <p:nvPr/>
        </p:nvSpPr>
        <p:spPr bwMode="auto">
          <a:xfrm>
            <a:off x="1183263" y="2286044"/>
            <a:ext cx="1028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zh-HK" sz="1200" b="1" dirty="0"/>
              <a:t>Regression of change in firm value on change in insurance coverage ratio</a:t>
            </a:r>
            <a:endParaRPr kumimoji="1" lang="en-US" altLang="zh-HK" sz="1200"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70870671"/>
              </p:ext>
            </p:extLst>
          </p:nvPr>
        </p:nvGraphicFramePr>
        <p:xfrm>
          <a:off x="2055811" y="2563043"/>
          <a:ext cx="8458201" cy="4149293"/>
        </p:xfrm>
        <a:graphic>
          <a:graphicData uri="http://schemas.openxmlformats.org/drawingml/2006/table">
            <a:tbl>
              <a:tblPr firstRow="1" firstCol="1" bandRow="1">
                <a:tableStyleId>{5C22544A-7EE6-4342-B048-85BDC9FD1C3A}</a:tableStyleId>
              </a:tblPr>
              <a:tblGrid>
                <a:gridCol w="2334184"/>
                <a:gridCol w="1020498"/>
                <a:gridCol w="1020498"/>
                <a:gridCol w="1021527"/>
                <a:gridCol w="1020498"/>
                <a:gridCol w="1020498"/>
                <a:gridCol w="1020498"/>
              </a:tblGrid>
              <a:tr h="189354">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6">
                  <a:txBody>
                    <a:bodyPr/>
                    <a:lstStyle/>
                    <a:p>
                      <a:pPr algn="ctr">
                        <a:lnSpc>
                          <a:spcPts val="1000"/>
                        </a:lnSpc>
                        <a:spcAft>
                          <a:spcPts val="0"/>
                        </a:spcAft>
                      </a:pPr>
                      <a:r>
                        <a:rPr lang="en-US" sz="1000" kern="100">
                          <a:effectLst/>
                        </a:rPr>
                        <a:t>Change in firm value</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387527">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2">
                  <a:txBody>
                    <a:bodyPr/>
                    <a:lstStyle/>
                    <a:p>
                      <a:pPr algn="ctr">
                        <a:lnSpc>
                          <a:spcPts val="1000"/>
                        </a:lnSpc>
                        <a:spcAft>
                          <a:spcPts val="0"/>
                        </a:spcAft>
                      </a:pPr>
                      <a:r>
                        <a:rPr lang="en-US" sz="1000" kern="100" dirty="0">
                          <a:effectLst/>
                        </a:rPr>
                        <a:t>Change in Tobin’s Q (%)</a:t>
                      </a:r>
                      <a:endParaRPr lang="zh-TW" sz="1000" kern="100" dirty="0">
                        <a:effectLst/>
                        <a:latin typeface="Calibri"/>
                        <a:ea typeface="SimSun"/>
                        <a:cs typeface="Times New Roman"/>
                      </a:endParaRPr>
                    </a:p>
                  </a:txBody>
                  <a:tcPr marL="68580" marR="68580" marT="0" marB="0"/>
                </a:tc>
                <a:tc hMerge="1">
                  <a:txBody>
                    <a:bodyPr/>
                    <a:lstStyle/>
                    <a:p>
                      <a:endParaRPr lang="zh-HK" altLang="en-US"/>
                    </a:p>
                  </a:txBody>
                  <a:tcPr/>
                </a:tc>
                <a:tc gridSpan="2">
                  <a:txBody>
                    <a:bodyPr/>
                    <a:lstStyle/>
                    <a:p>
                      <a:pPr algn="ctr">
                        <a:lnSpc>
                          <a:spcPts val="1000"/>
                        </a:lnSpc>
                        <a:spcAft>
                          <a:spcPts val="0"/>
                        </a:spcAft>
                      </a:pPr>
                      <a:r>
                        <a:rPr lang="en-US" sz="1000" kern="100">
                          <a:effectLst/>
                        </a:rPr>
                        <a:t>Change in market capitalization (%)</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gridSpan="2">
                  <a:txBody>
                    <a:bodyPr/>
                    <a:lstStyle/>
                    <a:p>
                      <a:pPr algn="ctr">
                        <a:lnSpc>
                          <a:spcPts val="1000"/>
                        </a:lnSpc>
                        <a:spcAft>
                          <a:spcPts val="0"/>
                        </a:spcAft>
                      </a:pPr>
                      <a:r>
                        <a:rPr lang="en-US" sz="1000" kern="100">
                          <a:effectLst/>
                        </a:rPr>
                        <a:t>Change in stock price (%)</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r>
              <a:tr h="189354">
                <a:tc>
                  <a:txBody>
                    <a:bodyPr/>
                    <a:lstStyle/>
                    <a:p>
                      <a:pP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a:t>
                      </a:r>
                      <a:endParaRPr lang="zh-TW" sz="1000" kern="100">
                        <a:effectLst/>
                        <a:latin typeface="Calibri"/>
                        <a:ea typeface="SimSun"/>
                        <a:cs typeface="Times New Roman"/>
                      </a:endParaRPr>
                    </a:p>
                  </a:txBody>
                  <a:tcPr marL="68580" marR="68580" marT="0" marB="0"/>
                </a:tc>
              </a:tr>
              <a:tr h="387527">
                <a:tc>
                  <a:txBody>
                    <a:bodyPr/>
                    <a:lstStyle/>
                    <a:p>
                      <a:pPr>
                        <a:lnSpc>
                          <a:spcPts val="1000"/>
                        </a:lnSpc>
                        <a:spcAft>
                          <a:spcPts val="0"/>
                        </a:spcAft>
                      </a:pPr>
                      <a:r>
                        <a:rPr lang="en-US" sz="1200" kern="100" dirty="0">
                          <a:effectLst/>
                        </a:rPr>
                        <a:t>Δ Insurance coverage ratio (%)</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1.266</a:t>
                      </a:r>
                      <a:endParaRPr lang="zh-TW" sz="1000" kern="100" dirty="0">
                        <a:effectLst/>
                      </a:endParaRPr>
                    </a:p>
                    <a:p>
                      <a:pPr algn="ctr">
                        <a:lnSpc>
                          <a:spcPts val="1000"/>
                        </a:lnSpc>
                        <a:spcAft>
                          <a:spcPts val="0"/>
                        </a:spcAft>
                      </a:pPr>
                      <a:r>
                        <a:rPr lang="en-US" sz="1000" kern="100" dirty="0">
                          <a:effectLst/>
                        </a:rPr>
                        <a:t>(1.47)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2.263</a:t>
                      </a:r>
                      <a:endParaRPr lang="zh-TW" sz="1000" kern="100">
                        <a:effectLst/>
                      </a:endParaRPr>
                    </a:p>
                    <a:p>
                      <a:pPr algn="ctr">
                        <a:lnSpc>
                          <a:spcPts val="1000"/>
                        </a:lnSpc>
                        <a:spcAft>
                          <a:spcPts val="0"/>
                        </a:spcAft>
                      </a:pPr>
                      <a:r>
                        <a:rPr lang="en-US" sz="1000" kern="100">
                          <a:effectLst/>
                        </a:rPr>
                        <a:t>(1.04)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2.045</a:t>
                      </a:r>
                      <a:endParaRPr lang="zh-TW" sz="1000" kern="100">
                        <a:effectLst/>
                      </a:endParaRPr>
                    </a:p>
                    <a:p>
                      <a:pPr algn="ctr">
                        <a:lnSpc>
                          <a:spcPts val="1000"/>
                        </a:lnSpc>
                        <a:spcAft>
                          <a:spcPts val="0"/>
                        </a:spcAft>
                      </a:pPr>
                      <a:r>
                        <a:rPr lang="en-US" sz="1000" kern="100">
                          <a:effectLst/>
                        </a:rPr>
                        <a:t>(1.02)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r>
              <a:tr h="439742">
                <a:tc>
                  <a:txBody>
                    <a:bodyPr/>
                    <a:lstStyle/>
                    <a:p>
                      <a:pPr>
                        <a:lnSpc>
                          <a:spcPts val="1000"/>
                        </a:lnSpc>
                        <a:spcAft>
                          <a:spcPts val="0"/>
                        </a:spcAft>
                      </a:pPr>
                      <a:r>
                        <a:rPr lang="en-US" sz="1200" kern="100" dirty="0">
                          <a:effectLst/>
                        </a:rPr>
                        <a:t>Δ Insurance coverage ratio (%) x </a:t>
                      </a:r>
                      <a:endParaRPr lang="en-US" sz="1200" kern="100" dirty="0" smtClean="0">
                        <a:effectLst/>
                      </a:endParaRPr>
                    </a:p>
                    <a:p>
                      <a:pPr>
                        <a:lnSpc>
                          <a:spcPts val="1000"/>
                        </a:lnSpc>
                        <a:spcAft>
                          <a:spcPts val="0"/>
                        </a:spcAft>
                      </a:pPr>
                      <a:r>
                        <a:rPr lang="en-US" sz="1200" kern="100" dirty="0" smtClean="0">
                          <a:effectLst/>
                        </a:rPr>
                        <a:t>Cross-listing </a:t>
                      </a:r>
                      <a:r>
                        <a:rPr lang="en-US" sz="1200" kern="100" dirty="0">
                          <a:effectLst/>
                        </a:rPr>
                        <a:t>dummy variable</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4.057*</a:t>
                      </a:r>
                      <a:endParaRPr lang="zh-TW" sz="1000" kern="100" dirty="0">
                        <a:effectLst/>
                      </a:endParaRPr>
                    </a:p>
                    <a:p>
                      <a:pPr algn="ctr">
                        <a:lnSpc>
                          <a:spcPts val="1000"/>
                        </a:lnSpc>
                        <a:spcAft>
                          <a:spcPts val="0"/>
                        </a:spcAft>
                      </a:pPr>
                      <a:r>
                        <a:rPr lang="en-US" sz="1000" kern="100" dirty="0">
                          <a:effectLst/>
                        </a:rPr>
                        <a:t>(1.98)</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6.458**</a:t>
                      </a:r>
                      <a:endParaRPr lang="zh-TW" sz="1000" kern="100" dirty="0">
                        <a:effectLst/>
                      </a:endParaRPr>
                    </a:p>
                    <a:p>
                      <a:pPr algn="ctr">
                        <a:lnSpc>
                          <a:spcPts val="1000"/>
                        </a:lnSpc>
                        <a:spcAft>
                          <a:spcPts val="0"/>
                        </a:spcAft>
                      </a:pPr>
                      <a:r>
                        <a:rPr lang="en-US" sz="1000" kern="100" dirty="0">
                          <a:effectLst/>
                        </a:rPr>
                        <a:t>(2.65)</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5.843**</a:t>
                      </a:r>
                      <a:endParaRPr lang="zh-TW" sz="1000" kern="100">
                        <a:effectLst/>
                      </a:endParaRPr>
                    </a:p>
                    <a:p>
                      <a:pPr algn="ctr">
                        <a:lnSpc>
                          <a:spcPts val="1000"/>
                        </a:lnSpc>
                        <a:spcAft>
                          <a:spcPts val="0"/>
                        </a:spcAft>
                      </a:pPr>
                      <a:r>
                        <a:rPr lang="en-US" sz="1000" kern="100">
                          <a:effectLst/>
                        </a:rPr>
                        <a:t>(2.42)</a:t>
                      </a:r>
                      <a:endParaRPr lang="zh-TW" sz="1000" kern="100">
                        <a:effectLst/>
                        <a:latin typeface="Calibri"/>
                        <a:ea typeface="SimSun"/>
                        <a:cs typeface="Times New Roman"/>
                      </a:endParaRPr>
                    </a:p>
                  </a:txBody>
                  <a:tcPr marL="68580" marR="68580" marT="0" marB="0"/>
                </a:tc>
              </a:tr>
              <a:tr h="387527">
                <a:tc>
                  <a:txBody>
                    <a:bodyPr/>
                    <a:lstStyle/>
                    <a:p>
                      <a:pPr>
                        <a:lnSpc>
                          <a:spcPts val="1000"/>
                        </a:lnSpc>
                        <a:spcAft>
                          <a:spcPts val="0"/>
                        </a:spcAft>
                      </a:pPr>
                      <a:r>
                        <a:rPr lang="en-US" sz="1200" kern="100">
                          <a:effectLst/>
                        </a:rPr>
                        <a:t>Board size</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0.928**</a:t>
                      </a:r>
                      <a:endParaRPr lang="zh-TW" sz="1000" kern="100">
                        <a:effectLst/>
                      </a:endParaRPr>
                    </a:p>
                    <a:p>
                      <a:pPr algn="ctr">
                        <a:lnSpc>
                          <a:spcPts val="1000"/>
                        </a:lnSpc>
                        <a:spcAft>
                          <a:spcPts val="0"/>
                        </a:spcAft>
                      </a:pPr>
                      <a:r>
                        <a:rPr lang="en-US" sz="1000" kern="100">
                          <a:effectLst/>
                        </a:rPr>
                        <a:t>(2.20)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0.916**</a:t>
                      </a:r>
                      <a:endParaRPr lang="zh-TW" sz="1000" kern="100">
                        <a:effectLst/>
                      </a:endParaRPr>
                    </a:p>
                    <a:p>
                      <a:pPr algn="ctr">
                        <a:lnSpc>
                          <a:spcPts val="1000"/>
                        </a:lnSpc>
                        <a:spcAft>
                          <a:spcPts val="0"/>
                        </a:spcAft>
                      </a:pPr>
                      <a:r>
                        <a:rPr lang="en-US" sz="1000" kern="100">
                          <a:effectLst/>
                        </a:rPr>
                        <a:t>(2.24)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-0.166</a:t>
                      </a:r>
                      <a:endParaRPr lang="zh-TW" sz="1000" kern="100" dirty="0">
                        <a:effectLst/>
                      </a:endParaRPr>
                    </a:p>
                    <a:p>
                      <a:pPr algn="ctr">
                        <a:lnSpc>
                          <a:spcPts val="1000"/>
                        </a:lnSpc>
                        <a:spcAft>
                          <a:spcPts val="0"/>
                        </a:spcAft>
                      </a:pPr>
                      <a:r>
                        <a:rPr lang="en-US" sz="1000" kern="100" dirty="0">
                          <a:effectLst/>
                        </a:rPr>
                        <a:t>(-0.17)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-0.174</a:t>
                      </a:r>
                      <a:endParaRPr lang="zh-TW" sz="1000" kern="100">
                        <a:effectLst/>
                      </a:endParaRPr>
                    </a:p>
                    <a:p>
                      <a:pPr algn="ctr">
                        <a:lnSpc>
                          <a:spcPts val="1000"/>
                        </a:lnSpc>
                        <a:spcAft>
                          <a:spcPts val="0"/>
                        </a:spcAft>
                      </a:pPr>
                      <a:r>
                        <a:rPr lang="en-US" sz="1000" kern="100">
                          <a:effectLst/>
                        </a:rPr>
                        <a:t>(-0.18)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0.097</a:t>
                      </a:r>
                      <a:endParaRPr lang="zh-TW" sz="1000" kern="100">
                        <a:effectLst/>
                      </a:endParaRPr>
                    </a:p>
                    <a:p>
                      <a:pPr algn="ctr">
                        <a:lnSpc>
                          <a:spcPts val="1000"/>
                        </a:lnSpc>
                        <a:spcAft>
                          <a:spcPts val="0"/>
                        </a:spcAft>
                      </a:pPr>
                      <a:r>
                        <a:rPr lang="en-US" sz="1000" kern="100">
                          <a:effectLst/>
                        </a:rPr>
                        <a:t>(0.14)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0.090</a:t>
                      </a:r>
                      <a:endParaRPr lang="zh-TW" sz="1000" kern="100">
                        <a:effectLst/>
                      </a:endParaRPr>
                    </a:p>
                    <a:p>
                      <a:pPr algn="ctr">
                        <a:lnSpc>
                          <a:spcPts val="1000"/>
                        </a:lnSpc>
                        <a:spcAft>
                          <a:spcPts val="0"/>
                        </a:spcAft>
                      </a:pPr>
                      <a:r>
                        <a:rPr lang="en-US" sz="1000" kern="100">
                          <a:effectLst/>
                        </a:rPr>
                        <a:t>(0.12)</a:t>
                      </a:r>
                      <a:endParaRPr lang="zh-TW" sz="1000" kern="100">
                        <a:effectLst/>
                        <a:latin typeface="Calibri"/>
                        <a:ea typeface="SimSun"/>
                        <a:cs typeface="Times New Roman"/>
                      </a:endParaRPr>
                    </a:p>
                  </a:txBody>
                  <a:tcPr marL="68580" marR="68580" marT="0" marB="0"/>
                </a:tc>
              </a:tr>
              <a:tr h="387527">
                <a:tc>
                  <a:txBody>
                    <a:bodyPr/>
                    <a:lstStyle/>
                    <a:p>
                      <a:pPr>
                        <a:lnSpc>
                          <a:spcPts val="1000"/>
                        </a:lnSpc>
                        <a:spcAft>
                          <a:spcPts val="0"/>
                        </a:spcAft>
                      </a:pPr>
                      <a:r>
                        <a:rPr lang="en-US" sz="1200" kern="100" dirty="0">
                          <a:effectLst/>
                        </a:rPr>
                        <a:t>Book leverage ratio</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-0.918</a:t>
                      </a:r>
                      <a:endParaRPr lang="zh-TW" sz="1000" kern="100">
                        <a:effectLst/>
                      </a:endParaRPr>
                    </a:p>
                    <a:p>
                      <a:pPr algn="ctr">
                        <a:lnSpc>
                          <a:spcPts val="1000"/>
                        </a:lnSpc>
                        <a:spcAft>
                          <a:spcPts val="0"/>
                        </a:spcAft>
                      </a:pPr>
                      <a:r>
                        <a:rPr lang="en-US" sz="1000" kern="100">
                          <a:effectLst/>
                        </a:rPr>
                        <a:t>(-0.20)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-2.223</a:t>
                      </a:r>
                      <a:endParaRPr lang="zh-TW" sz="1000" kern="100">
                        <a:effectLst/>
                      </a:endParaRPr>
                    </a:p>
                    <a:p>
                      <a:pPr algn="ctr">
                        <a:lnSpc>
                          <a:spcPts val="1000"/>
                        </a:lnSpc>
                        <a:spcAft>
                          <a:spcPts val="0"/>
                        </a:spcAft>
                      </a:pPr>
                      <a:r>
                        <a:rPr lang="en-US" sz="1000" kern="100">
                          <a:effectLst/>
                        </a:rPr>
                        <a:t>(-0.45)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6.390</a:t>
                      </a:r>
                      <a:endParaRPr lang="zh-TW" sz="1000" kern="100" dirty="0">
                        <a:effectLst/>
                      </a:endParaRPr>
                    </a:p>
                    <a:p>
                      <a:pPr algn="ctr">
                        <a:lnSpc>
                          <a:spcPts val="1000"/>
                        </a:lnSpc>
                        <a:spcAft>
                          <a:spcPts val="0"/>
                        </a:spcAft>
                      </a:pPr>
                      <a:r>
                        <a:rPr lang="en-US" sz="1000" kern="100" dirty="0">
                          <a:effectLst/>
                        </a:rPr>
                        <a:t>(0.67)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4.317</a:t>
                      </a:r>
                      <a:endParaRPr lang="zh-TW" sz="1000" kern="100">
                        <a:effectLst/>
                      </a:endParaRPr>
                    </a:p>
                    <a:p>
                      <a:pPr algn="ctr">
                        <a:lnSpc>
                          <a:spcPts val="1000"/>
                        </a:lnSpc>
                        <a:spcAft>
                          <a:spcPts val="0"/>
                        </a:spcAft>
                      </a:pPr>
                      <a:r>
                        <a:rPr lang="en-US" sz="1000" kern="100">
                          <a:effectLst/>
                        </a:rPr>
                        <a:t>(0.41)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1.821</a:t>
                      </a:r>
                      <a:endParaRPr lang="zh-TW" sz="1000" kern="100">
                        <a:effectLst/>
                      </a:endParaRPr>
                    </a:p>
                    <a:p>
                      <a:pPr algn="ctr">
                        <a:lnSpc>
                          <a:spcPts val="1000"/>
                        </a:lnSpc>
                        <a:spcAft>
                          <a:spcPts val="0"/>
                        </a:spcAft>
                      </a:pPr>
                      <a:r>
                        <a:rPr lang="en-US" sz="1000" kern="100">
                          <a:effectLst/>
                        </a:rPr>
                        <a:t>(0.22)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-0.016</a:t>
                      </a:r>
                      <a:endParaRPr lang="zh-TW" sz="1000" kern="100">
                        <a:effectLst/>
                      </a:endParaRPr>
                    </a:p>
                    <a:p>
                      <a:pPr algn="ctr">
                        <a:lnSpc>
                          <a:spcPts val="1000"/>
                        </a:lnSpc>
                        <a:spcAft>
                          <a:spcPts val="0"/>
                        </a:spcAft>
                      </a:pPr>
                      <a:r>
                        <a:rPr lang="en-US" sz="1000" kern="100">
                          <a:effectLst/>
                        </a:rPr>
                        <a:t>(-0.00)</a:t>
                      </a:r>
                      <a:endParaRPr lang="zh-TW" sz="1000" kern="100">
                        <a:effectLst/>
                        <a:latin typeface="Calibri"/>
                        <a:ea typeface="SimSun"/>
                        <a:cs typeface="Times New Roman"/>
                      </a:endParaRPr>
                    </a:p>
                  </a:txBody>
                  <a:tcPr marL="68580" marR="68580" marT="0" marB="0"/>
                </a:tc>
              </a:tr>
              <a:tr h="387527">
                <a:tc>
                  <a:txBody>
                    <a:bodyPr/>
                    <a:lstStyle/>
                    <a:p>
                      <a:pPr>
                        <a:lnSpc>
                          <a:spcPts val="1000"/>
                        </a:lnSpc>
                        <a:spcAft>
                          <a:spcPts val="0"/>
                        </a:spcAft>
                      </a:pPr>
                      <a:r>
                        <a:rPr lang="en-US" sz="1200" kern="100">
                          <a:effectLst/>
                        </a:rPr>
                        <a:t>Firm age</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0.152</a:t>
                      </a:r>
                      <a:endParaRPr lang="zh-TW" sz="1000" kern="100">
                        <a:effectLst/>
                      </a:endParaRPr>
                    </a:p>
                    <a:p>
                      <a:pPr algn="ctr">
                        <a:lnSpc>
                          <a:spcPts val="1000"/>
                        </a:lnSpc>
                        <a:spcAft>
                          <a:spcPts val="0"/>
                        </a:spcAft>
                      </a:pPr>
                      <a:r>
                        <a:rPr lang="en-US" sz="1000" kern="100">
                          <a:effectLst/>
                        </a:rPr>
                        <a:t>(1.68)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0.159*</a:t>
                      </a:r>
                      <a:endParaRPr lang="zh-TW" sz="1000" kern="100">
                        <a:effectLst/>
                      </a:endParaRPr>
                    </a:p>
                    <a:p>
                      <a:pPr algn="ctr">
                        <a:lnSpc>
                          <a:spcPts val="1000"/>
                        </a:lnSpc>
                        <a:spcAft>
                          <a:spcPts val="0"/>
                        </a:spcAft>
                      </a:pPr>
                      <a:r>
                        <a:rPr lang="en-US" sz="1000" kern="100">
                          <a:effectLst/>
                        </a:rPr>
                        <a:t>(1.77)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0.021</a:t>
                      </a:r>
                      <a:endParaRPr lang="zh-TW" sz="1000" kern="100" dirty="0">
                        <a:effectLst/>
                      </a:endParaRPr>
                    </a:p>
                    <a:p>
                      <a:pPr algn="ctr">
                        <a:lnSpc>
                          <a:spcPts val="1000"/>
                        </a:lnSpc>
                        <a:spcAft>
                          <a:spcPts val="0"/>
                        </a:spcAft>
                      </a:pPr>
                      <a:r>
                        <a:rPr lang="en-US" sz="1000" kern="100" dirty="0">
                          <a:effectLst/>
                        </a:rPr>
                        <a:t>(0.15)</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0.031</a:t>
                      </a:r>
                      <a:endParaRPr lang="zh-TW" sz="1000" kern="100" dirty="0">
                        <a:effectLst/>
                      </a:endParaRPr>
                    </a:p>
                    <a:p>
                      <a:pPr algn="ctr">
                        <a:lnSpc>
                          <a:spcPts val="1000"/>
                        </a:lnSpc>
                        <a:spcAft>
                          <a:spcPts val="0"/>
                        </a:spcAft>
                      </a:pPr>
                      <a:r>
                        <a:rPr lang="en-US" sz="1000" kern="100" dirty="0">
                          <a:effectLst/>
                        </a:rPr>
                        <a:t>(0.22)</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0.167</a:t>
                      </a:r>
                      <a:endParaRPr lang="zh-TW" sz="1000" kern="100">
                        <a:effectLst/>
                      </a:endParaRPr>
                    </a:p>
                    <a:p>
                      <a:pPr algn="ctr">
                        <a:lnSpc>
                          <a:spcPts val="1000"/>
                        </a:lnSpc>
                        <a:spcAft>
                          <a:spcPts val="0"/>
                        </a:spcAft>
                      </a:pPr>
                      <a:r>
                        <a:rPr lang="en-US" sz="1000" kern="100">
                          <a:effectLst/>
                        </a:rPr>
                        <a:t>(1.29)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0.176</a:t>
                      </a:r>
                      <a:endParaRPr lang="zh-TW" sz="1000" kern="100">
                        <a:effectLst/>
                      </a:endParaRPr>
                    </a:p>
                    <a:p>
                      <a:pPr algn="ctr">
                        <a:lnSpc>
                          <a:spcPts val="1000"/>
                        </a:lnSpc>
                        <a:spcAft>
                          <a:spcPts val="0"/>
                        </a:spcAft>
                      </a:pPr>
                      <a:r>
                        <a:rPr lang="en-US" sz="1000" kern="100">
                          <a:effectLst/>
                        </a:rPr>
                        <a:t>(1.40)</a:t>
                      </a:r>
                      <a:endParaRPr lang="zh-TW" sz="1000" kern="100">
                        <a:effectLst/>
                        <a:latin typeface="Calibri"/>
                        <a:ea typeface="SimSun"/>
                        <a:cs typeface="Times New Roman"/>
                      </a:endParaRPr>
                    </a:p>
                  </a:txBody>
                  <a:tcPr marL="68580" marR="68580" marT="0" marB="0"/>
                </a:tc>
              </a:tr>
              <a:tr h="437619">
                <a:tc>
                  <a:txBody>
                    <a:bodyPr/>
                    <a:lstStyle/>
                    <a:p>
                      <a:pPr>
                        <a:lnSpc>
                          <a:spcPts val="1000"/>
                        </a:lnSpc>
                        <a:spcAft>
                          <a:spcPts val="0"/>
                        </a:spcAft>
                      </a:pPr>
                      <a:r>
                        <a:rPr lang="en-US" sz="1200" kern="100">
                          <a:effectLst/>
                        </a:rPr>
                        <a:t>Log(Market value of equity)</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-5.083***</a:t>
                      </a:r>
                      <a:endParaRPr lang="zh-TW" sz="1000" kern="100">
                        <a:effectLst/>
                      </a:endParaRPr>
                    </a:p>
                    <a:p>
                      <a:pPr algn="ctr">
                        <a:lnSpc>
                          <a:spcPts val="1000"/>
                        </a:lnSpc>
                        <a:spcAft>
                          <a:spcPts val="0"/>
                        </a:spcAft>
                      </a:pPr>
                      <a:r>
                        <a:rPr lang="en-US" sz="1000" kern="100">
                          <a:effectLst/>
                        </a:rPr>
                        <a:t>(-4.02)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-5.022***</a:t>
                      </a:r>
                      <a:endParaRPr lang="zh-TW" sz="1000" kern="100">
                        <a:effectLst/>
                      </a:endParaRPr>
                    </a:p>
                    <a:p>
                      <a:pPr algn="ctr">
                        <a:lnSpc>
                          <a:spcPts val="1000"/>
                        </a:lnSpc>
                        <a:spcAft>
                          <a:spcPts val="0"/>
                        </a:spcAft>
                      </a:pPr>
                      <a:r>
                        <a:rPr lang="en-US" sz="1000" kern="100">
                          <a:effectLst/>
                        </a:rPr>
                        <a:t>(-3.90)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-10.311***</a:t>
                      </a:r>
                      <a:endParaRPr lang="zh-TW" sz="1000" kern="100">
                        <a:effectLst/>
                      </a:endParaRPr>
                    </a:p>
                    <a:p>
                      <a:pPr algn="ctr">
                        <a:lnSpc>
                          <a:spcPts val="1000"/>
                        </a:lnSpc>
                        <a:spcAft>
                          <a:spcPts val="0"/>
                        </a:spcAft>
                      </a:pPr>
                      <a:r>
                        <a:rPr lang="en-US" sz="1000" kern="100">
                          <a:effectLst/>
                        </a:rPr>
                        <a:t>(-5.58)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-10.221***</a:t>
                      </a:r>
                      <a:endParaRPr lang="zh-TW" sz="1000" kern="100" dirty="0">
                        <a:effectLst/>
                      </a:endParaRPr>
                    </a:p>
                    <a:p>
                      <a:pPr algn="ctr">
                        <a:lnSpc>
                          <a:spcPts val="1000"/>
                        </a:lnSpc>
                        <a:spcAft>
                          <a:spcPts val="0"/>
                        </a:spcAft>
                      </a:pPr>
                      <a:r>
                        <a:rPr lang="en-US" sz="1000" kern="100" dirty="0">
                          <a:effectLst/>
                        </a:rPr>
                        <a:t>(-5.56)</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-7.036***</a:t>
                      </a:r>
                      <a:endParaRPr lang="zh-TW" sz="1000" kern="100">
                        <a:effectLst/>
                      </a:endParaRPr>
                    </a:p>
                    <a:p>
                      <a:pPr algn="ctr">
                        <a:lnSpc>
                          <a:spcPts val="1000"/>
                        </a:lnSpc>
                        <a:spcAft>
                          <a:spcPts val="0"/>
                        </a:spcAft>
                      </a:pPr>
                      <a:r>
                        <a:rPr lang="en-US" sz="1000" kern="100">
                          <a:effectLst/>
                        </a:rPr>
                        <a:t>(-3.65)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-6.955***</a:t>
                      </a:r>
                      <a:endParaRPr lang="zh-TW" sz="1000" kern="100">
                        <a:effectLst/>
                      </a:endParaRPr>
                    </a:p>
                    <a:p>
                      <a:pPr algn="ctr">
                        <a:lnSpc>
                          <a:spcPts val="1000"/>
                        </a:lnSpc>
                        <a:spcAft>
                          <a:spcPts val="0"/>
                        </a:spcAft>
                      </a:pPr>
                      <a:r>
                        <a:rPr lang="en-US" sz="1000" kern="100">
                          <a:effectLst/>
                        </a:rPr>
                        <a:t>(-3.58)</a:t>
                      </a:r>
                      <a:endParaRPr lang="zh-TW" sz="1000" kern="100">
                        <a:effectLst/>
                        <a:latin typeface="Calibri"/>
                        <a:ea typeface="SimSun"/>
                        <a:cs typeface="Times New Roman"/>
                      </a:endParaRPr>
                    </a:p>
                  </a:txBody>
                  <a:tcPr marL="68580" marR="68580" marT="0" marB="0"/>
                </a:tc>
              </a:tr>
              <a:tr h="189354">
                <a:tc>
                  <a:txBody>
                    <a:bodyPr/>
                    <a:lstStyle/>
                    <a:p>
                      <a:pPr>
                        <a:lnSpc>
                          <a:spcPts val="1000"/>
                        </a:lnSpc>
                        <a:spcAft>
                          <a:spcPts val="0"/>
                        </a:spcAft>
                      </a:pPr>
                      <a:r>
                        <a:rPr lang="en-US" sz="1200" kern="100">
                          <a:effectLst/>
                        </a:rPr>
                        <a:t>Year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387527">
                <a:tc>
                  <a:txBody>
                    <a:bodyPr/>
                    <a:lstStyle/>
                    <a:p>
                      <a:pPr>
                        <a:lnSpc>
                          <a:spcPts val="1000"/>
                        </a:lnSpc>
                        <a:spcAft>
                          <a:spcPts val="0"/>
                        </a:spcAft>
                      </a:pPr>
                      <a:r>
                        <a:rPr lang="en-US" sz="1200" kern="100">
                          <a:effectLst/>
                        </a:rPr>
                        <a:t>48 Fama–French industry fixed effects</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189354">
                <a:tc>
                  <a:txBody>
                    <a:bodyPr/>
                    <a:lstStyle/>
                    <a:p>
                      <a:pPr>
                        <a:lnSpc>
                          <a:spcPts val="1000"/>
                        </a:lnSpc>
                        <a:spcAft>
                          <a:spcPts val="0"/>
                        </a:spcAft>
                      </a:pPr>
                      <a:r>
                        <a:rPr lang="en-US" sz="1200" kern="100">
                          <a:effectLst/>
                        </a:rPr>
                        <a:t>R</a:t>
                      </a:r>
                      <a:r>
                        <a:rPr lang="en-US" sz="1200" kern="100" baseline="30000">
                          <a:effectLst/>
                        </a:rPr>
                        <a:t>2</a:t>
                      </a:r>
                      <a:endParaRPr lang="zh-TW" sz="12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0.234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0.234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0.245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0.243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0.327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0.325</a:t>
                      </a:r>
                      <a:endParaRPr lang="zh-TW" sz="1000" kern="100">
                        <a:effectLst/>
                        <a:latin typeface="Calibri"/>
                        <a:ea typeface="SimSun"/>
                        <a:cs typeface="Times New Roman"/>
                      </a:endParaRPr>
                    </a:p>
                  </a:txBody>
                  <a:tcPr marL="68580" marR="68580" marT="0" marB="0"/>
                </a:tc>
              </a:tr>
              <a:tr h="189354">
                <a:tc>
                  <a:txBody>
                    <a:bodyPr/>
                    <a:lstStyle/>
                    <a:p>
                      <a:pPr>
                        <a:lnSpc>
                          <a:spcPts val="1000"/>
                        </a:lnSpc>
                        <a:spcAft>
                          <a:spcPts val="0"/>
                        </a:spcAft>
                      </a:pPr>
                      <a:r>
                        <a:rPr lang="en-US" sz="1200" kern="100" dirty="0">
                          <a:effectLst/>
                        </a:rPr>
                        <a:t>Observations</a:t>
                      </a:r>
                      <a:endParaRPr lang="zh-TW" sz="12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633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633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633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633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643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643</a:t>
                      </a:r>
                      <a:endParaRPr lang="zh-TW" sz="1000" kern="100" dirty="0">
                        <a:effectLst/>
                        <a:latin typeface="Calibri"/>
                        <a:ea typeface="SimSun"/>
                        <a:cs typeface="Times New Roman"/>
                      </a:endParaRPr>
                    </a:p>
                  </a:txBody>
                  <a:tcPr marL="68580" marR="68580" marT="0" marB="0"/>
                </a:tc>
              </a:tr>
            </a:tbl>
          </a:graphicData>
        </a:graphic>
      </p:graphicFrame>
      <p:sp>
        <p:nvSpPr>
          <p:cNvPr id="8" name="Content Placeholder 13"/>
          <p:cNvSpPr txBox="1">
            <a:spLocks/>
          </p:cNvSpPr>
          <p:nvPr/>
        </p:nvSpPr>
        <p:spPr>
          <a:xfrm>
            <a:off x="836612" y="1600200"/>
            <a:ext cx="10896600" cy="685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altLang="zh-HK" dirty="0" smtClean="0"/>
              <a:t>The regression results suggest that increasing </a:t>
            </a:r>
            <a:r>
              <a:rPr lang="en-US" altLang="zh-HK" dirty="0"/>
              <a:t>insurance coverage </a:t>
            </a:r>
            <a:r>
              <a:rPr lang="en-US" altLang="zh-HK" dirty="0" smtClean="0"/>
              <a:t>ratio enhances </a:t>
            </a:r>
            <a:r>
              <a:rPr lang="en-US" altLang="zh-HK" dirty="0"/>
              <a:t>firm value for the firms with </a:t>
            </a:r>
            <a:r>
              <a:rPr lang="en-US" altLang="zh-HK" dirty="0" smtClean="0"/>
              <a:t>low information cost (as </a:t>
            </a:r>
            <a:r>
              <a:rPr lang="en-US" altLang="zh-HK" dirty="0" err="1" smtClean="0"/>
              <a:t>proxied</a:t>
            </a:r>
            <a:r>
              <a:rPr lang="en-US" altLang="zh-HK" dirty="0" smtClean="0"/>
              <a:t> by their dual </a:t>
            </a:r>
            <a:r>
              <a:rPr lang="en-US" altLang="zh-HK" dirty="0"/>
              <a:t>listing in the </a:t>
            </a:r>
            <a:r>
              <a:rPr lang="en-US" altLang="zh-HK" dirty="0" smtClean="0"/>
              <a:t>US).</a:t>
            </a:r>
          </a:p>
        </p:txBody>
      </p:sp>
    </p:spTree>
    <p:extLst>
      <p:ext uri="{BB962C8B-B14F-4D97-AF65-F5344CB8AC3E}">
        <p14:creationId xmlns:p14="http://schemas.microsoft.com/office/powerpoint/2010/main" val="211199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Are there alternative interpretation of empirical results?</a:t>
            </a:r>
          </a:p>
        </p:txBody>
      </p:sp>
      <p:sp>
        <p:nvSpPr>
          <p:cNvPr id="14" name="Content Placeholder 13"/>
          <p:cNvSpPr>
            <a:spLocks noGrp="1"/>
          </p:cNvSpPr>
          <p:nvPr>
            <p:ph idx="1"/>
          </p:nvPr>
        </p:nvSpPr>
        <p:spPr>
          <a:xfrm>
            <a:off x="303212" y="1828800"/>
            <a:ext cx="10896600" cy="4495800"/>
          </a:xfrm>
        </p:spPr>
        <p:txBody>
          <a:bodyPr>
            <a:normAutofit lnSpcReduction="10000"/>
          </a:bodyPr>
          <a:lstStyle/>
          <a:p>
            <a:r>
              <a:rPr lang="en-US" altLang="zh-HK" sz="2400" dirty="0"/>
              <a:t>If firms with a low information cost have lower D&amp;O insurance coverage when compared to firms with a high information cost, one may argue that the effectiveness of changing D&amp;O insurance coverage depends on a firm’s initial level of insurance coverage, instead of its information cost</a:t>
            </a:r>
            <a:r>
              <a:rPr lang="en-US" altLang="zh-HK" sz="2400" dirty="0" smtClean="0"/>
              <a:t>.</a:t>
            </a:r>
          </a:p>
          <a:p>
            <a:r>
              <a:rPr lang="en-US" altLang="zh-HK" sz="2400" dirty="0" smtClean="0"/>
              <a:t>However, we find that the </a:t>
            </a:r>
            <a:r>
              <a:rPr lang="en-US" altLang="zh-HK" sz="2400" dirty="0"/>
              <a:t>group of firms with a low information cost has a D&amp;O insurance coverage ratio of 1.97%, which is not statistically different from the D&amp;O insurance coverage ratio of 1.75% for the group of firms with a high information cost. Testing the difference in average D&amp;O insurance coverage ratio between these two groups yields a </a:t>
            </a:r>
            <a:r>
              <a:rPr lang="en-US" altLang="zh-HK" sz="2400" i="1" dirty="0"/>
              <a:t>p</a:t>
            </a:r>
            <a:r>
              <a:rPr lang="en-US" altLang="zh-HK" sz="2400" dirty="0"/>
              <a:t>-value of 0.446. </a:t>
            </a:r>
            <a:endParaRPr lang="en-US" altLang="zh-HK" sz="2400" dirty="0" smtClean="0"/>
          </a:p>
          <a:p>
            <a:r>
              <a:rPr lang="en-US" altLang="zh-HK" sz="2400" dirty="0" smtClean="0"/>
              <a:t>Therefore, we rule </a:t>
            </a:r>
            <a:r>
              <a:rPr lang="en-US" altLang="zh-HK" sz="2400" dirty="0"/>
              <a:t>out the explanation that the positive relation between D&amp;O insurance coverage and firm value for firms with a low information cost is due to their initial level of insurance coverage.</a:t>
            </a:r>
            <a:endParaRPr lang="en-US" altLang="zh-HK" sz="2400" dirty="0" smtClean="0"/>
          </a:p>
          <a:p>
            <a:endParaRPr lang="en-US" altLang="zh-HK" dirty="0" smtClean="0"/>
          </a:p>
        </p:txBody>
      </p:sp>
    </p:spTree>
    <p:extLst>
      <p:ext uri="{BB962C8B-B14F-4D97-AF65-F5344CB8AC3E}">
        <p14:creationId xmlns:p14="http://schemas.microsoft.com/office/powerpoint/2010/main" val="335874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HK" dirty="0"/>
              <a:t>Does decreasing the information cost improve firm value?</a:t>
            </a:r>
            <a:endParaRPr lang="en-US" dirty="0"/>
          </a:p>
        </p:txBody>
      </p:sp>
      <p:sp>
        <p:nvSpPr>
          <p:cNvPr id="14" name="Content Placeholder 13"/>
          <p:cNvSpPr>
            <a:spLocks noGrp="1"/>
          </p:cNvSpPr>
          <p:nvPr>
            <p:ph idx="1"/>
          </p:nvPr>
        </p:nvSpPr>
        <p:spPr>
          <a:xfrm>
            <a:off x="303212" y="1828800"/>
            <a:ext cx="10896600" cy="2514600"/>
          </a:xfrm>
        </p:spPr>
        <p:txBody>
          <a:bodyPr/>
          <a:lstStyle/>
          <a:p>
            <a:r>
              <a:rPr lang="en-US" altLang="zh-HK" dirty="0" smtClean="0"/>
              <a:t>We </a:t>
            </a:r>
            <a:r>
              <a:rPr lang="en-US" altLang="zh-HK" dirty="0"/>
              <a:t>construct a subsample of firms whose change in D&amp;O insurance coverage limit is zero (including those firms that do not have any D&amp;O insurance) and run </a:t>
            </a:r>
            <a:r>
              <a:rPr lang="en-US" altLang="zh-HK" dirty="0" smtClean="0"/>
              <a:t>the following regression:</a:t>
            </a:r>
          </a:p>
          <a:p>
            <a:pPr marL="45720" indent="0" algn="ctr">
              <a:buNone/>
            </a:pPr>
            <a:r>
              <a:rPr lang="en-US" altLang="zh-HK" i="1" dirty="0"/>
              <a:t> V</a:t>
            </a:r>
            <a:r>
              <a:rPr lang="en-US" altLang="zh-HK" i="1" baseline="-25000" dirty="0"/>
              <a:t>jt+1</a:t>
            </a:r>
            <a:r>
              <a:rPr lang="en-US" altLang="zh-HK" dirty="0"/>
              <a:t> – </a:t>
            </a:r>
            <a:r>
              <a:rPr lang="en-US" altLang="zh-HK" i="1" dirty="0" err="1"/>
              <a:t>V</a:t>
            </a:r>
            <a:r>
              <a:rPr lang="en-US" altLang="zh-HK" i="1" baseline="-25000" dirty="0" err="1"/>
              <a:t>jt</a:t>
            </a:r>
            <a:r>
              <a:rPr lang="en-US" altLang="zh-HK" i="1" baseline="-25000" dirty="0"/>
              <a:t> </a:t>
            </a:r>
            <a:r>
              <a:rPr lang="en-US" altLang="zh-HK" dirty="0" smtClean="0"/>
              <a:t>= </a:t>
            </a:r>
            <a:r>
              <a:rPr lang="en-US" altLang="zh-HK" i="1" dirty="0" smtClean="0"/>
              <a:t>α</a:t>
            </a:r>
            <a:r>
              <a:rPr lang="en-US" altLang="zh-HK" dirty="0" smtClean="0"/>
              <a:t>(</a:t>
            </a:r>
            <a:r>
              <a:rPr lang="en-US" altLang="zh-HK" i="1" dirty="0" smtClean="0"/>
              <a:t>information </a:t>
            </a:r>
            <a:r>
              <a:rPr lang="en-US" altLang="zh-HK" i="1" dirty="0" err="1" smtClean="0"/>
              <a:t>cost</a:t>
            </a:r>
            <a:r>
              <a:rPr lang="en-US" altLang="zh-HK" i="1" baseline="-25000" dirty="0" err="1" smtClean="0"/>
              <a:t>jt</a:t>
            </a:r>
            <a:r>
              <a:rPr lang="en-US" altLang="zh-HK" dirty="0" smtClean="0"/>
              <a:t> </a:t>
            </a:r>
            <a:r>
              <a:rPr lang="en-US" altLang="zh-HK" dirty="0"/>
              <a:t>– </a:t>
            </a:r>
            <a:r>
              <a:rPr lang="en-US" altLang="zh-HK" i="1" dirty="0" smtClean="0"/>
              <a:t>information cost</a:t>
            </a:r>
            <a:r>
              <a:rPr lang="en-US" altLang="zh-HK" i="1" baseline="-25000" dirty="0" smtClean="0"/>
              <a:t>jt-1</a:t>
            </a:r>
            <a:r>
              <a:rPr lang="en-US" altLang="zh-HK" dirty="0"/>
              <a:t>) + control </a:t>
            </a:r>
            <a:r>
              <a:rPr lang="en-US" altLang="zh-HK" dirty="0" err="1"/>
              <a:t>variables</a:t>
            </a:r>
            <a:r>
              <a:rPr lang="en-US" altLang="zh-HK" baseline="-25000" dirty="0" err="1"/>
              <a:t>t</a:t>
            </a:r>
            <a:r>
              <a:rPr lang="en-US" altLang="zh-HK" dirty="0"/>
              <a:t> + (</a:t>
            </a:r>
            <a:r>
              <a:rPr lang="en-US" altLang="zh-HK" i="1" dirty="0" err="1"/>
              <a:t>s</a:t>
            </a:r>
            <a:r>
              <a:rPr lang="en-US" altLang="zh-HK" i="1" baseline="-25000" dirty="0" err="1"/>
              <a:t>t</a:t>
            </a:r>
            <a:r>
              <a:rPr lang="en-US" altLang="zh-HK" dirty="0"/>
              <a:t> – </a:t>
            </a:r>
            <a:r>
              <a:rPr lang="en-US" altLang="zh-HK" i="1" dirty="0"/>
              <a:t>s</a:t>
            </a:r>
            <a:r>
              <a:rPr lang="en-US" altLang="zh-HK" i="1" baseline="-25000" dirty="0"/>
              <a:t>t-1</a:t>
            </a:r>
            <a:r>
              <a:rPr lang="en-US" altLang="zh-HK" dirty="0"/>
              <a:t>)+ (</a:t>
            </a:r>
            <a:r>
              <a:rPr lang="en-US" altLang="zh-HK" i="1" dirty="0" err="1"/>
              <a:t>e</a:t>
            </a:r>
            <a:r>
              <a:rPr lang="en-US" altLang="zh-HK" i="1" baseline="-25000" dirty="0" err="1"/>
              <a:t>jt</a:t>
            </a:r>
            <a:r>
              <a:rPr lang="en-US" altLang="zh-HK" baseline="-25000" dirty="0"/>
              <a:t> </a:t>
            </a:r>
            <a:r>
              <a:rPr lang="en-US" altLang="zh-HK" dirty="0"/>
              <a:t>– </a:t>
            </a:r>
            <a:r>
              <a:rPr lang="en-US" altLang="zh-HK" i="1" dirty="0"/>
              <a:t>e</a:t>
            </a:r>
            <a:r>
              <a:rPr lang="en-US" altLang="zh-HK" i="1" baseline="-25000" dirty="0"/>
              <a:t>jt-1</a:t>
            </a:r>
            <a:r>
              <a:rPr lang="en-US" altLang="zh-HK" dirty="0" smtClean="0"/>
              <a:t>)</a:t>
            </a:r>
          </a:p>
          <a:p>
            <a:pPr marL="45720" indent="0">
              <a:buNone/>
            </a:pPr>
            <a:r>
              <a:rPr lang="en-US" altLang="zh-HK" dirty="0"/>
              <a:t>where (</a:t>
            </a:r>
            <a:r>
              <a:rPr lang="en-US" altLang="zh-HK" i="1" dirty="0"/>
              <a:t>V</a:t>
            </a:r>
            <a:r>
              <a:rPr lang="en-US" altLang="zh-HK" i="1" baseline="-25000" dirty="0"/>
              <a:t>jt+1</a:t>
            </a:r>
            <a:r>
              <a:rPr lang="en-US" altLang="zh-HK" dirty="0"/>
              <a:t> – </a:t>
            </a:r>
            <a:r>
              <a:rPr lang="en-US" altLang="zh-HK" i="1" dirty="0" err="1"/>
              <a:t>V</a:t>
            </a:r>
            <a:r>
              <a:rPr lang="en-US" altLang="zh-HK" i="1" baseline="-25000" dirty="0" err="1"/>
              <a:t>jt</a:t>
            </a:r>
            <a:r>
              <a:rPr lang="en-US" altLang="zh-HK" dirty="0"/>
              <a:t>) is represented by the changes in Tobin’s Q, market capitalization, and stock price</a:t>
            </a:r>
            <a:r>
              <a:rPr lang="en-US" altLang="zh-HK" strike="sngStrike" dirty="0"/>
              <a:t> </a:t>
            </a:r>
            <a:r>
              <a:rPr lang="en-US" altLang="zh-HK" dirty="0"/>
              <a:t>from year t to year </a:t>
            </a:r>
            <a:r>
              <a:rPr lang="en-US" altLang="zh-HK" i="1" dirty="0"/>
              <a:t>t+1</a:t>
            </a:r>
            <a:r>
              <a:rPr lang="en-US" altLang="zh-HK" dirty="0"/>
              <a:t>. We include board size, book leverage ratio, firm age, and the logarithm of the market value of equity as control variables.</a:t>
            </a:r>
            <a:endParaRPr lang="en-US" altLang="zh-HK" dirty="0" smtClean="0"/>
          </a:p>
        </p:txBody>
      </p:sp>
      <mc:AlternateContent xmlns:mc="http://schemas.openxmlformats.org/markup-compatibility/2006" xmlns:a14="http://schemas.microsoft.com/office/drawing/2010/main">
        <mc:Choice Requires="a14">
          <p:sp>
            <p:nvSpPr>
              <p:cNvPr id="4" name="Rectangle 3"/>
              <p:cNvSpPr/>
              <p:nvPr/>
            </p:nvSpPr>
            <p:spPr>
              <a:xfrm>
                <a:off x="303212" y="4114800"/>
                <a:ext cx="11049000" cy="938334"/>
              </a:xfrm>
              <a:prstGeom prst="rect">
                <a:avLst/>
              </a:prstGeom>
            </p:spPr>
            <p:txBody>
              <a:bodyPr wrap="square">
                <a:spAutoFit/>
              </a:bodyPr>
              <a:lstStyle/>
              <a:p>
                <a14:m>
                  <m:oMath xmlns:m="http://schemas.openxmlformats.org/officeDocument/2006/math">
                    <m:r>
                      <a:rPr lang="en-US" altLang="zh-HK" b="0" i="1" smtClean="0">
                        <a:latin typeface="Cambria Math"/>
                      </a:rPr>
                      <m:t>𝐼𝑛𝑓𝑜𝑟𝑚𝑎𝑡𝑖𝑜𝑛</m:t>
                    </m:r>
                    <m:r>
                      <a:rPr lang="en-US" altLang="zh-HK" b="0" i="1" smtClean="0">
                        <a:latin typeface="Cambria Math"/>
                      </a:rPr>
                      <m:t> </m:t>
                    </m:r>
                    <m:r>
                      <a:rPr lang="en-US" altLang="zh-HK" b="0" i="1" smtClean="0">
                        <a:latin typeface="Cambria Math"/>
                      </a:rPr>
                      <m:t>𝐶𝑜𝑠𝑡</m:t>
                    </m:r>
                  </m:oMath>
                </a14:m>
                <a:r>
                  <a:rPr lang="en-US" altLang="zh-HK" i="1" baseline="-25000" dirty="0" smtClean="0">
                    <a:latin typeface="Cambria Math"/>
                  </a:rPr>
                  <a:t>t</a:t>
                </a:r>
                <a:endParaRPr lang="en-US" altLang="zh-HK" i="1" baseline="-25000" dirty="0">
                  <a:latin typeface="Cambria Math"/>
                </a:endParaRPr>
              </a:p>
              <a:p>
                <a:pPr/>
                <a14:m>
                  <m:oMathPara xmlns:m="http://schemas.openxmlformats.org/officeDocument/2006/math">
                    <m:oMathParaPr>
                      <m:jc m:val="centerGroup"/>
                    </m:oMathParaPr>
                    <m:oMath xmlns:m="http://schemas.openxmlformats.org/officeDocument/2006/math">
                      <m:r>
                        <a:rPr lang="en-US" altLang="zh-HK" i="1">
                          <a:latin typeface="Cambria Math"/>
                        </a:rPr>
                        <m:t>=</m:t>
                      </m:r>
                      <m:f>
                        <m:fPr>
                          <m:ctrlPr>
                            <a:rPr lang="en-US" altLang="zh-HK" i="1">
                              <a:latin typeface="Cambria Math" panose="02040503050406030204" pitchFamily="18" charset="0"/>
                            </a:rPr>
                          </m:ctrlPr>
                        </m:fPr>
                        <m:num>
                          <m:r>
                            <a:rPr lang="en-US" altLang="zh-HK" b="0" i="1" smtClean="0">
                              <a:latin typeface="Cambria Math"/>
                            </a:rPr>
                            <m:t>1</m:t>
                          </m:r>
                        </m:num>
                        <m:den>
                          <m:r>
                            <a:rPr lang="en-US" altLang="zh-HK" i="1">
                              <a:latin typeface="Cambria Math"/>
                            </a:rPr>
                            <m:t>𝑡h𝑒</m:t>
                          </m:r>
                          <m:r>
                            <a:rPr lang="en-US" altLang="zh-HK" i="1">
                              <a:latin typeface="Cambria Math"/>
                            </a:rPr>
                            <m:t> </m:t>
                          </m:r>
                          <m:r>
                            <a:rPr lang="en-US" altLang="zh-HK" i="1">
                              <a:latin typeface="Cambria Math"/>
                            </a:rPr>
                            <m:t>𝑎𝑣𝑒𝑟𝑎𝑔𝑒</m:t>
                          </m:r>
                          <m:r>
                            <a:rPr lang="en-US" altLang="zh-HK" i="1">
                              <a:latin typeface="Cambria Math"/>
                            </a:rPr>
                            <m:t> </m:t>
                          </m:r>
                          <m:r>
                            <a:rPr lang="en-US" altLang="zh-HK" i="1">
                              <a:latin typeface="Cambria Math"/>
                            </a:rPr>
                            <m:t>𝑛𝑢𝑚𝑏𝑒𝑟</m:t>
                          </m:r>
                          <m:r>
                            <a:rPr lang="en-US" altLang="zh-HK" i="1">
                              <a:latin typeface="Cambria Math"/>
                            </a:rPr>
                            <m:t> </m:t>
                          </m:r>
                          <m:r>
                            <a:rPr lang="en-US" altLang="zh-HK" i="1">
                              <a:latin typeface="Cambria Math"/>
                            </a:rPr>
                            <m:t>𝑜𝑓</m:t>
                          </m:r>
                          <m:r>
                            <a:rPr lang="en-US" altLang="zh-HK" i="1">
                              <a:latin typeface="Cambria Math"/>
                            </a:rPr>
                            <m:t> </m:t>
                          </m:r>
                          <m:r>
                            <a:rPr lang="en-US" altLang="zh-HK" i="1">
                              <a:latin typeface="Cambria Math"/>
                            </a:rPr>
                            <m:t>𝑐𝑜𝑚𝑚𝑖𝑡𝑡𝑒𝑒𝑠</m:t>
                          </m:r>
                          <m:r>
                            <a:rPr lang="en-US" altLang="zh-HK" i="1">
                              <a:latin typeface="Cambria Math"/>
                            </a:rPr>
                            <m:t> </m:t>
                          </m:r>
                          <m:r>
                            <a:rPr lang="en-US" altLang="zh-HK" i="1">
                              <a:latin typeface="Cambria Math"/>
                            </a:rPr>
                            <m:t>𝑖𝑛</m:t>
                          </m:r>
                          <m:r>
                            <a:rPr lang="en-US" altLang="zh-HK" i="1">
                              <a:latin typeface="Cambria Math"/>
                            </a:rPr>
                            <m:t> </m:t>
                          </m:r>
                          <m:r>
                            <a:rPr lang="en-US" altLang="zh-HK" i="1">
                              <a:latin typeface="Cambria Math"/>
                            </a:rPr>
                            <m:t>𝑤h𝑖𝑐h</m:t>
                          </m:r>
                          <m:r>
                            <a:rPr lang="en-US" altLang="zh-HK" i="1">
                              <a:latin typeface="Cambria Math"/>
                            </a:rPr>
                            <m:t> </m:t>
                          </m:r>
                          <m:r>
                            <a:rPr lang="en-US" altLang="zh-HK" i="1">
                              <a:latin typeface="Cambria Math"/>
                            </a:rPr>
                            <m:t>𝑒𝑎𝑐h</m:t>
                          </m:r>
                          <m:r>
                            <a:rPr lang="en-US" altLang="zh-HK" i="1">
                              <a:latin typeface="Cambria Math"/>
                            </a:rPr>
                            <m:t> </m:t>
                          </m:r>
                          <m:r>
                            <a:rPr lang="en-US" altLang="zh-HK" i="1">
                              <a:latin typeface="Cambria Math"/>
                            </a:rPr>
                            <m:t>𝑖𝑛𝑑𝑒𝑝𝑒𝑛𝑑𝑒𝑛𝑡</m:t>
                          </m:r>
                          <m:r>
                            <a:rPr lang="en-US" altLang="zh-HK" i="1">
                              <a:latin typeface="Cambria Math"/>
                            </a:rPr>
                            <m:t> </m:t>
                          </m:r>
                          <m:r>
                            <a:rPr lang="en-US" altLang="zh-HK" i="1">
                              <a:latin typeface="Cambria Math"/>
                            </a:rPr>
                            <m:t>𝑑𝑖𝑟𝑒𝑐𝑡𝑜𝑟</m:t>
                          </m:r>
                          <m:r>
                            <a:rPr lang="en-US" altLang="zh-HK" i="1">
                              <a:latin typeface="Cambria Math"/>
                            </a:rPr>
                            <m:t> </m:t>
                          </m:r>
                          <m:r>
                            <a:rPr lang="en-US" altLang="zh-HK" i="1">
                              <a:latin typeface="Cambria Math"/>
                            </a:rPr>
                            <m:t>𝑝𝑎𝑟𝑡𝑖𝑐𝑖𝑝𝑎𝑡𝑒𝑠</m:t>
                          </m:r>
                          <m:r>
                            <a:rPr lang="en-US" altLang="zh-HK" i="1">
                              <a:latin typeface="Cambria Math"/>
                            </a:rPr>
                            <m:t> </m:t>
                          </m:r>
                          <m:r>
                            <a:rPr lang="en-US" altLang="zh-HK" i="1">
                              <a:latin typeface="Cambria Math"/>
                            </a:rPr>
                            <m:t>𝑖𝑛</m:t>
                          </m:r>
                          <m:r>
                            <a:rPr lang="en-US" altLang="zh-HK" i="1">
                              <a:latin typeface="Cambria Math"/>
                            </a:rPr>
                            <m:t> </m:t>
                          </m:r>
                          <m:r>
                            <a:rPr lang="en-US" altLang="zh-HK" b="0" i="1" smtClean="0">
                              <a:latin typeface="Cambria Math"/>
                            </a:rPr>
                            <m:t>𝑦𝑒𝑎𝑟</m:t>
                          </m:r>
                          <m:r>
                            <a:rPr lang="en-US" altLang="zh-HK" b="0" i="1" smtClean="0">
                              <a:latin typeface="Cambria Math"/>
                            </a:rPr>
                            <m:t> </m:t>
                          </m:r>
                          <m:r>
                            <a:rPr lang="en-US" altLang="zh-HK" b="0" i="1" smtClean="0">
                              <a:latin typeface="Cambria Math"/>
                            </a:rPr>
                            <m:t>𝑡</m:t>
                          </m:r>
                        </m:den>
                      </m:f>
                    </m:oMath>
                  </m:oMathPara>
                </a14:m>
                <a:endParaRPr lang="zh-HK" alt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3212" y="4114800"/>
                <a:ext cx="11049000" cy="938334"/>
              </a:xfrm>
              <a:prstGeom prst="rect">
                <a:avLst/>
              </a:prstGeom>
              <a:blipFill rotWithShape="1">
                <a:blip r:embed="rId3"/>
                <a:stretch>
                  <a:fillRect l="-166"/>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367459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Does decreasing the information cost improve firm value?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887231"/>
              </p:ext>
            </p:extLst>
          </p:nvPr>
        </p:nvGraphicFramePr>
        <p:xfrm>
          <a:off x="74612" y="2743200"/>
          <a:ext cx="11963406" cy="3992121"/>
        </p:xfrm>
        <a:graphic>
          <a:graphicData uri="http://schemas.openxmlformats.org/drawingml/2006/table">
            <a:tbl>
              <a:tblPr firstRow="1" firstCol="1" bandRow="1">
                <a:tableStyleId>{5C22544A-7EE6-4342-B048-85BDC9FD1C3A}</a:tableStyleId>
              </a:tblPr>
              <a:tblGrid>
                <a:gridCol w="2608483"/>
                <a:gridCol w="1039203"/>
                <a:gridCol w="1039203"/>
                <a:gridCol w="1039203"/>
                <a:gridCol w="1040251"/>
                <a:gridCol w="1039203"/>
                <a:gridCol w="1039203"/>
                <a:gridCol w="1039203"/>
                <a:gridCol w="1040251"/>
                <a:gridCol w="1039203"/>
              </a:tblGrid>
              <a:tr h="167261">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9">
                  <a:txBody>
                    <a:bodyPr/>
                    <a:lstStyle/>
                    <a:p>
                      <a:pPr algn="ctr">
                        <a:lnSpc>
                          <a:spcPts val="1000"/>
                        </a:lnSpc>
                        <a:spcAft>
                          <a:spcPts val="0"/>
                        </a:spcAft>
                      </a:pPr>
                      <a:r>
                        <a:rPr lang="en-US" sz="1000" kern="100">
                          <a:effectLst/>
                        </a:rPr>
                        <a:t>Change in firm value</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167261">
                <a:tc>
                  <a:txBody>
                    <a:bodyPr/>
                    <a:lstStyle/>
                    <a:p>
                      <a:pPr>
                        <a:lnSpc>
                          <a:spcPts val="1000"/>
                        </a:lnSpc>
                        <a:spcAft>
                          <a:spcPts val="0"/>
                        </a:spcAft>
                      </a:pPr>
                      <a:r>
                        <a:rPr lang="en-US" sz="1000" kern="100">
                          <a:effectLst/>
                        </a:rPr>
                        <a:t> </a:t>
                      </a:r>
                      <a:endParaRPr lang="zh-TW" sz="1000" kern="100">
                        <a:effectLst/>
                        <a:latin typeface="Calibri"/>
                        <a:ea typeface="SimSun"/>
                        <a:cs typeface="Times New Roman"/>
                      </a:endParaRPr>
                    </a:p>
                  </a:txBody>
                  <a:tcPr marL="68580" marR="68580" marT="0" marB="0"/>
                </a:tc>
                <a:tc gridSpan="3">
                  <a:txBody>
                    <a:bodyPr/>
                    <a:lstStyle/>
                    <a:p>
                      <a:pPr algn="ctr">
                        <a:lnSpc>
                          <a:spcPts val="1000"/>
                        </a:lnSpc>
                        <a:spcAft>
                          <a:spcPts val="0"/>
                        </a:spcAft>
                      </a:pPr>
                      <a:r>
                        <a:rPr lang="en-US" sz="1000" kern="100">
                          <a:effectLst/>
                        </a:rPr>
                        <a:t>Change in Tobin’s Q (%)</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gridSpan="3">
                  <a:txBody>
                    <a:bodyPr/>
                    <a:lstStyle/>
                    <a:p>
                      <a:pPr algn="ctr">
                        <a:lnSpc>
                          <a:spcPts val="1000"/>
                        </a:lnSpc>
                        <a:spcAft>
                          <a:spcPts val="0"/>
                        </a:spcAft>
                      </a:pPr>
                      <a:r>
                        <a:rPr lang="en-US" sz="1000" kern="100">
                          <a:effectLst/>
                        </a:rPr>
                        <a:t>Change in market capitalization (%)</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gridSpan="3">
                  <a:txBody>
                    <a:bodyPr/>
                    <a:lstStyle/>
                    <a:p>
                      <a:pPr algn="ctr">
                        <a:lnSpc>
                          <a:spcPts val="1000"/>
                        </a:lnSpc>
                        <a:spcAft>
                          <a:spcPts val="0"/>
                        </a:spcAft>
                      </a:pPr>
                      <a:r>
                        <a:rPr lang="en-US" sz="1000" kern="100">
                          <a:effectLst/>
                        </a:rPr>
                        <a:t>Change in stock price (%)</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r>
              <a:tr h="167261">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gridSpan="9">
                  <a:txBody>
                    <a:bodyPr/>
                    <a:lstStyle/>
                    <a:p>
                      <a:pPr algn="ctr">
                        <a:lnSpc>
                          <a:spcPts val="1000"/>
                        </a:lnSpc>
                        <a:spcAft>
                          <a:spcPts val="0"/>
                        </a:spcAft>
                      </a:pPr>
                      <a:r>
                        <a:rPr lang="en-US" sz="1000" kern="100">
                          <a:effectLst/>
                        </a:rPr>
                        <a:t>Firms with no change in D&amp;O coverage limit</a:t>
                      </a:r>
                      <a:endParaRPr lang="zh-TW" sz="1000" kern="100">
                        <a:effectLst/>
                        <a:latin typeface="Calibri"/>
                        <a:ea typeface="SimSun"/>
                        <a:cs typeface="Times New Roman"/>
                      </a:endParaRPr>
                    </a:p>
                  </a:txBody>
                  <a:tcPr marL="68580" marR="68580" marT="0" marB="0"/>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r h="692410">
                <a:tc>
                  <a:txBody>
                    <a:bodyPr/>
                    <a:lstStyle/>
                    <a:p>
                      <a:pPr>
                        <a:lnSpc>
                          <a:spcPts val="1000"/>
                        </a:lnSpc>
                        <a:spcAft>
                          <a:spcPts val="0"/>
                        </a:spcAft>
                      </a:pPr>
                      <a:r>
                        <a:rPr lang="en-US" sz="1000" kern="100" dirty="0">
                          <a:effectLst/>
                        </a:rPr>
                        <a:t> </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All</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Firms without </a:t>
                      </a:r>
                      <a:endParaRPr lang="zh-TW" sz="1000" kern="100">
                        <a:effectLst/>
                      </a:endParaRPr>
                    </a:p>
                    <a:p>
                      <a:pPr algn="ctr">
                        <a:lnSpc>
                          <a:spcPts val="1000"/>
                        </a:lnSpc>
                        <a:spcAft>
                          <a:spcPts val="0"/>
                        </a:spcAft>
                      </a:pPr>
                      <a:r>
                        <a:rPr lang="en-US" sz="1000" kern="100">
                          <a:effectLst/>
                        </a:rPr>
                        <a:t>D&amp;O insurance</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Firms with </a:t>
                      </a:r>
                      <a:endParaRPr lang="zh-TW" sz="1000" kern="100">
                        <a:effectLst/>
                      </a:endParaRPr>
                    </a:p>
                    <a:p>
                      <a:pPr algn="ctr">
                        <a:lnSpc>
                          <a:spcPts val="1000"/>
                        </a:lnSpc>
                        <a:spcAft>
                          <a:spcPts val="0"/>
                        </a:spcAft>
                      </a:pPr>
                      <a:r>
                        <a:rPr lang="en-US" sz="1000" kern="100">
                          <a:effectLst/>
                        </a:rPr>
                        <a:t>D&amp;O insurance</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All</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Firms without </a:t>
                      </a:r>
                      <a:endParaRPr lang="zh-TW" sz="1000" kern="100">
                        <a:effectLst/>
                      </a:endParaRPr>
                    </a:p>
                    <a:p>
                      <a:pPr algn="ctr">
                        <a:lnSpc>
                          <a:spcPts val="1000"/>
                        </a:lnSpc>
                        <a:spcAft>
                          <a:spcPts val="0"/>
                        </a:spcAft>
                      </a:pPr>
                      <a:r>
                        <a:rPr lang="en-US" sz="1000" kern="100">
                          <a:effectLst/>
                        </a:rPr>
                        <a:t>D&amp;O insurance</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Firms with </a:t>
                      </a:r>
                      <a:endParaRPr lang="zh-TW" sz="1000" kern="100">
                        <a:effectLst/>
                      </a:endParaRPr>
                    </a:p>
                    <a:p>
                      <a:pPr algn="ctr">
                        <a:lnSpc>
                          <a:spcPts val="1000"/>
                        </a:lnSpc>
                        <a:spcAft>
                          <a:spcPts val="0"/>
                        </a:spcAft>
                      </a:pPr>
                      <a:r>
                        <a:rPr lang="en-US" sz="1000" kern="100">
                          <a:effectLst/>
                        </a:rPr>
                        <a:t>D&amp;O insurance</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All</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Firms without </a:t>
                      </a:r>
                      <a:endParaRPr lang="zh-TW" sz="1000" kern="100">
                        <a:effectLst/>
                      </a:endParaRPr>
                    </a:p>
                    <a:p>
                      <a:pPr algn="ctr">
                        <a:lnSpc>
                          <a:spcPts val="1000"/>
                        </a:lnSpc>
                        <a:spcAft>
                          <a:spcPts val="0"/>
                        </a:spcAft>
                      </a:pPr>
                      <a:r>
                        <a:rPr lang="en-US" sz="1000" kern="100">
                          <a:effectLst/>
                        </a:rPr>
                        <a:t>D&amp;O insurance</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Firms with </a:t>
                      </a:r>
                      <a:endParaRPr lang="zh-TW" sz="1000" kern="100">
                        <a:effectLst/>
                      </a:endParaRPr>
                    </a:p>
                    <a:p>
                      <a:pPr algn="ctr">
                        <a:lnSpc>
                          <a:spcPts val="1000"/>
                        </a:lnSpc>
                        <a:spcAft>
                          <a:spcPts val="0"/>
                        </a:spcAft>
                      </a:pPr>
                      <a:r>
                        <a:rPr lang="en-US" sz="1000" kern="100">
                          <a:effectLst/>
                        </a:rPr>
                        <a:t>D&amp;O insurance</a:t>
                      </a:r>
                      <a:endParaRPr lang="zh-TW" sz="1000" kern="100">
                        <a:effectLst/>
                        <a:latin typeface="Calibri"/>
                        <a:ea typeface="SimSun"/>
                        <a:cs typeface="Times New Roman"/>
                      </a:endParaRPr>
                    </a:p>
                  </a:txBody>
                  <a:tcPr marL="68580" marR="68580" marT="0" marB="0"/>
                </a:tc>
              </a:tr>
              <a:tr h="167261">
                <a:tc>
                  <a:txBody>
                    <a:bodyPr/>
                    <a:lstStyle/>
                    <a:p>
                      <a:pPr>
                        <a:lnSpc>
                          <a:spcPts val="1000"/>
                        </a:lnSpc>
                        <a:spcAft>
                          <a:spcPts val="0"/>
                        </a:spcAft>
                      </a:pPr>
                      <a:r>
                        <a:rPr lang="en-US" sz="1100" kern="100">
                          <a:effectLst/>
                        </a:rPr>
                        <a:t> </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(9)</a:t>
                      </a:r>
                      <a:endParaRPr lang="zh-TW" sz="1000" kern="100">
                        <a:effectLst/>
                        <a:latin typeface="Calibri"/>
                        <a:ea typeface="SimSun"/>
                        <a:cs typeface="Times New Roman"/>
                      </a:endParaRPr>
                    </a:p>
                  </a:txBody>
                  <a:tcPr marL="68580" marR="68580" marT="0" marB="0"/>
                </a:tc>
              </a:tr>
              <a:tr h="342311">
                <a:tc>
                  <a:txBody>
                    <a:bodyPr/>
                    <a:lstStyle/>
                    <a:p>
                      <a:pPr>
                        <a:lnSpc>
                          <a:spcPts val="1000"/>
                        </a:lnSpc>
                        <a:spcAft>
                          <a:spcPts val="0"/>
                        </a:spcAft>
                      </a:pPr>
                      <a:r>
                        <a:rPr lang="en-US" sz="1100" kern="100">
                          <a:effectLst/>
                        </a:rPr>
                        <a:t>Δ Information cost</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-18.681**</a:t>
                      </a:r>
                      <a:endParaRPr lang="zh-TW" sz="1000" kern="100">
                        <a:effectLst/>
                      </a:endParaRPr>
                    </a:p>
                    <a:p>
                      <a:pPr algn="ctr">
                        <a:lnSpc>
                          <a:spcPts val="1000"/>
                        </a:lnSpc>
                        <a:spcAft>
                          <a:spcPts val="0"/>
                        </a:spcAft>
                      </a:pPr>
                      <a:r>
                        <a:rPr lang="en-US" sz="1000" kern="100">
                          <a:effectLst/>
                        </a:rPr>
                        <a:t>(-2.11)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-17.253</a:t>
                      </a:r>
                      <a:endParaRPr lang="zh-TW" sz="1000" kern="100" dirty="0">
                        <a:effectLst/>
                      </a:endParaRPr>
                    </a:p>
                    <a:p>
                      <a:pPr algn="ctr">
                        <a:lnSpc>
                          <a:spcPts val="1000"/>
                        </a:lnSpc>
                        <a:spcAft>
                          <a:spcPts val="0"/>
                        </a:spcAft>
                      </a:pPr>
                      <a:r>
                        <a:rPr lang="en-US" sz="1000" kern="100" dirty="0">
                          <a:effectLst/>
                        </a:rPr>
                        <a:t>(-1.17)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-12.477</a:t>
                      </a:r>
                      <a:endParaRPr lang="zh-TW" sz="1000" kern="100">
                        <a:effectLst/>
                      </a:endParaRPr>
                    </a:p>
                    <a:p>
                      <a:pPr algn="ctr">
                        <a:lnSpc>
                          <a:spcPts val="1000"/>
                        </a:lnSpc>
                        <a:spcAft>
                          <a:spcPts val="0"/>
                        </a:spcAft>
                      </a:pPr>
                      <a:r>
                        <a:rPr lang="en-US" sz="1000" kern="100">
                          <a:effectLst/>
                        </a:rPr>
                        <a:t>(-1.35)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-1.208</a:t>
                      </a:r>
                      <a:endParaRPr lang="zh-TW" sz="1000" kern="100">
                        <a:effectLst/>
                      </a:endParaRPr>
                    </a:p>
                    <a:p>
                      <a:pPr algn="ctr">
                        <a:lnSpc>
                          <a:spcPts val="1000"/>
                        </a:lnSpc>
                        <a:spcAft>
                          <a:spcPts val="0"/>
                        </a:spcAft>
                      </a:pPr>
                      <a:r>
                        <a:rPr lang="en-US" sz="1000" kern="100">
                          <a:effectLst/>
                        </a:rPr>
                        <a:t>(-0.15)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-1.985</a:t>
                      </a:r>
                      <a:endParaRPr lang="zh-TW" sz="1000" kern="100">
                        <a:effectLst/>
                      </a:endParaRPr>
                    </a:p>
                    <a:p>
                      <a:pPr algn="ctr">
                        <a:lnSpc>
                          <a:spcPts val="1000"/>
                        </a:lnSpc>
                        <a:spcAft>
                          <a:spcPts val="0"/>
                        </a:spcAft>
                      </a:pPr>
                      <a:r>
                        <a:rPr lang="en-US" sz="1000" kern="100">
                          <a:effectLst/>
                        </a:rPr>
                        <a:t>(-0.23)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9.374</a:t>
                      </a:r>
                      <a:endParaRPr lang="zh-TW" sz="1000" kern="100">
                        <a:effectLst/>
                      </a:endParaRPr>
                    </a:p>
                    <a:p>
                      <a:pPr algn="ctr">
                        <a:lnSpc>
                          <a:spcPts val="1000"/>
                        </a:lnSpc>
                        <a:spcAft>
                          <a:spcPts val="0"/>
                        </a:spcAft>
                      </a:pPr>
                      <a:r>
                        <a:rPr lang="en-US" sz="1000" kern="100">
                          <a:effectLst/>
                        </a:rPr>
                        <a:t>(0.65)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-6.332</a:t>
                      </a:r>
                      <a:endParaRPr lang="zh-TW" sz="1000" kern="100">
                        <a:effectLst/>
                      </a:endParaRPr>
                    </a:p>
                    <a:p>
                      <a:pPr algn="ctr">
                        <a:lnSpc>
                          <a:spcPts val="1000"/>
                        </a:lnSpc>
                        <a:spcAft>
                          <a:spcPts val="0"/>
                        </a:spcAft>
                      </a:pPr>
                      <a:r>
                        <a:rPr lang="en-US" sz="1000" kern="100">
                          <a:effectLst/>
                        </a:rPr>
                        <a:t>(-0.65)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-12.475</a:t>
                      </a:r>
                      <a:endParaRPr lang="zh-TW" sz="1000" kern="100">
                        <a:effectLst/>
                      </a:endParaRPr>
                    </a:p>
                    <a:p>
                      <a:pPr algn="ctr">
                        <a:lnSpc>
                          <a:spcPts val="1000"/>
                        </a:lnSpc>
                        <a:spcAft>
                          <a:spcPts val="0"/>
                        </a:spcAft>
                      </a:pPr>
                      <a:r>
                        <a:rPr lang="en-US" sz="1000" kern="100">
                          <a:effectLst/>
                        </a:rPr>
                        <a:t>(-1.03)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8.854</a:t>
                      </a:r>
                      <a:endParaRPr lang="zh-TW" sz="1000" kern="100">
                        <a:effectLst/>
                      </a:endParaRPr>
                    </a:p>
                    <a:p>
                      <a:pPr algn="ctr">
                        <a:lnSpc>
                          <a:spcPts val="1000"/>
                        </a:lnSpc>
                        <a:spcAft>
                          <a:spcPts val="0"/>
                        </a:spcAft>
                      </a:pPr>
                      <a:r>
                        <a:rPr lang="en-US" sz="1000" kern="100">
                          <a:effectLst/>
                        </a:rPr>
                        <a:t>(0.68)</a:t>
                      </a:r>
                      <a:endParaRPr lang="zh-TW" sz="1000" kern="100">
                        <a:effectLst/>
                        <a:latin typeface="Calibri"/>
                        <a:ea typeface="SimSun"/>
                        <a:cs typeface="Times New Roman"/>
                      </a:endParaRPr>
                    </a:p>
                  </a:txBody>
                  <a:tcPr marL="68580" marR="68580" marT="0" marB="0"/>
                </a:tc>
              </a:tr>
              <a:tr h="342311">
                <a:tc>
                  <a:txBody>
                    <a:bodyPr/>
                    <a:lstStyle/>
                    <a:p>
                      <a:pPr>
                        <a:lnSpc>
                          <a:spcPts val="1000"/>
                        </a:lnSpc>
                        <a:spcAft>
                          <a:spcPts val="0"/>
                        </a:spcAft>
                      </a:pPr>
                      <a:r>
                        <a:rPr lang="en-US" sz="1100" kern="100">
                          <a:effectLst/>
                        </a:rPr>
                        <a:t>Board size</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0.893**</a:t>
                      </a:r>
                      <a:endParaRPr lang="zh-TW" sz="1000" kern="100">
                        <a:effectLst/>
                      </a:endParaRPr>
                    </a:p>
                    <a:p>
                      <a:pPr algn="ctr">
                        <a:lnSpc>
                          <a:spcPts val="1000"/>
                        </a:lnSpc>
                        <a:spcAft>
                          <a:spcPts val="0"/>
                        </a:spcAft>
                      </a:pPr>
                      <a:r>
                        <a:rPr lang="en-US" sz="1000" kern="100">
                          <a:effectLst/>
                        </a:rPr>
                        <a:t>(2.28)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1.299**</a:t>
                      </a:r>
                      <a:endParaRPr lang="zh-TW" sz="1000" kern="100" dirty="0">
                        <a:effectLst/>
                      </a:endParaRPr>
                    </a:p>
                    <a:p>
                      <a:pPr algn="ctr">
                        <a:lnSpc>
                          <a:spcPts val="1000"/>
                        </a:lnSpc>
                        <a:spcAft>
                          <a:spcPts val="0"/>
                        </a:spcAft>
                      </a:pPr>
                      <a:r>
                        <a:rPr lang="en-US" sz="1000" kern="100" dirty="0">
                          <a:effectLst/>
                        </a:rPr>
                        <a:t>(2.77)</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0.536</a:t>
                      </a:r>
                      <a:endParaRPr lang="zh-TW" sz="1000" kern="100">
                        <a:effectLst/>
                      </a:endParaRPr>
                    </a:p>
                    <a:p>
                      <a:pPr algn="ctr">
                        <a:lnSpc>
                          <a:spcPts val="1000"/>
                        </a:lnSpc>
                        <a:spcAft>
                          <a:spcPts val="0"/>
                        </a:spcAft>
                      </a:pPr>
                      <a:r>
                        <a:rPr lang="en-US" sz="1000" kern="100">
                          <a:effectLst/>
                        </a:rPr>
                        <a:t>(0.89)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-0.292</a:t>
                      </a:r>
                      <a:endParaRPr lang="zh-TW" sz="1000" kern="100">
                        <a:effectLst/>
                      </a:endParaRPr>
                    </a:p>
                    <a:p>
                      <a:pPr algn="ctr">
                        <a:lnSpc>
                          <a:spcPts val="1000"/>
                        </a:lnSpc>
                        <a:spcAft>
                          <a:spcPts val="0"/>
                        </a:spcAft>
                      </a:pPr>
                      <a:r>
                        <a:rPr lang="en-US" sz="1000" kern="100">
                          <a:effectLst/>
                        </a:rPr>
                        <a:t>(-0.30)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0.023</a:t>
                      </a:r>
                      <a:endParaRPr lang="zh-TW" sz="1000" kern="100">
                        <a:effectLst/>
                      </a:endParaRPr>
                    </a:p>
                    <a:p>
                      <a:pPr algn="ctr">
                        <a:lnSpc>
                          <a:spcPts val="1000"/>
                        </a:lnSpc>
                        <a:spcAft>
                          <a:spcPts val="0"/>
                        </a:spcAft>
                      </a:pPr>
                      <a:r>
                        <a:rPr lang="en-US" sz="1000" kern="100">
                          <a:effectLst/>
                        </a:rPr>
                        <a:t>(0.02)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0.123</a:t>
                      </a:r>
                      <a:endParaRPr lang="zh-TW" sz="1000" kern="100">
                        <a:effectLst/>
                      </a:endParaRPr>
                    </a:p>
                    <a:p>
                      <a:pPr algn="ctr">
                        <a:lnSpc>
                          <a:spcPts val="1000"/>
                        </a:lnSpc>
                        <a:spcAft>
                          <a:spcPts val="0"/>
                        </a:spcAft>
                      </a:pPr>
                      <a:r>
                        <a:rPr lang="en-US" sz="1000" kern="100">
                          <a:effectLst/>
                        </a:rPr>
                        <a:t>(0.08)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-0.144</a:t>
                      </a:r>
                      <a:endParaRPr lang="zh-TW" sz="1000" kern="100">
                        <a:effectLst/>
                      </a:endParaRPr>
                    </a:p>
                    <a:p>
                      <a:pPr algn="ctr">
                        <a:lnSpc>
                          <a:spcPts val="1000"/>
                        </a:lnSpc>
                        <a:spcAft>
                          <a:spcPts val="0"/>
                        </a:spcAft>
                      </a:pPr>
                      <a:r>
                        <a:rPr lang="en-US" sz="1000" kern="100">
                          <a:effectLst/>
                        </a:rPr>
                        <a:t>(-0.19)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0.433</a:t>
                      </a:r>
                      <a:endParaRPr lang="zh-TW" sz="1000" kern="100">
                        <a:effectLst/>
                      </a:endParaRPr>
                    </a:p>
                    <a:p>
                      <a:pPr algn="ctr">
                        <a:lnSpc>
                          <a:spcPts val="1000"/>
                        </a:lnSpc>
                        <a:spcAft>
                          <a:spcPts val="0"/>
                        </a:spcAft>
                      </a:pPr>
                      <a:r>
                        <a:rPr lang="en-US" sz="1000" kern="100">
                          <a:effectLst/>
                        </a:rPr>
                        <a:t>(0.60)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-0.022</a:t>
                      </a:r>
                      <a:endParaRPr lang="zh-TW" sz="1000" kern="100">
                        <a:effectLst/>
                      </a:endParaRPr>
                    </a:p>
                    <a:p>
                      <a:pPr algn="ctr">
                        <a:lnSpc>
                          <a:spcPts val="1000"/>
                        </a:lnSpc>
                        <a:spcAft>
                          <a:spcPts val="0"/>
                        </a:spcAft>
                      </a:pPr>
                      <a:r>
                        <a:rPr lang="en-US" sz="1000" kern="100">
                          <a:effectLst/>
                        </a:rPr>
                        <a:t>(-0.01)</a:t>
                      </a:r>
                      <a:endParaRPr lang="zh-TW" sz="1000" kern="100">
                        <a:effectLst/>
                        <a:latin typeface="Calibri"/>
                        <a:ea typeface="SimSun"/>
                        <a:cs typeface="Times New Roman"/>
                      </a:endParaRPr>
                    </a:p>
                  </a:txBody>
                  <a:tcPr marL="68580" marR="68580" marT="0" marB="0"/>
                </a:tc>
              </a:tr>
              <a:tr h="342311">
                <a:tc>
                  <a:txBody>
                    <a:bodyPr/>
                    <a:lstStyle/>
                    <a:p>
                      <a:pPr>
                        <a:lnSpc>
                          <a:spcPts val="1000"/>
                        </a:lnSpc>
                        <a:spcAft>
                          <a:spcPts val="0"/>
                        </a:spcAft>
                      </a:pPr>
                      <a:r>
                        <a:rPr lang="en-US" sz="1100" kern="100">
                          <a:effectLst/>
                        </a:rPr>
                        <a:t>Book leverage ratio</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0.542</a:t>
                      </a:r>
                      <a:endParaRPr lang="zh-TW" sz="1000" kern="100">
                        <a:effectLst/>
                      </a:endParaRPr>
                    </a:p>
                    <a:p>
                      <a:pPr algn="ctr">
                        <a:lnSpc>
                          <a:spcPts val="1000"/>
                        </a:lnSpc>
                        <a:spcAft>
                          <a:spcPts val="0"/>
                        </a:spcAft>
                      </a:pPr>
                      <a:r>
                        <a:rPr lang="en-US" sz="1000" kern="100">
                          <a:effectLst/>
                        </a:rPr>
                        <a:t>(0.12)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1.235</a:t>
                      </a:r>
                      <a:endParaRPr lang="zh-TW" sz="1000" kern="100">
                        <a:effectLst/>
                      </a:endParaRPr>
                    </a:p>
                    <a:p>
                      <a:pPr algn="ctr">
                        <a:lnSpc>
                          <a:spcPts val="1000"/>
                        </a:lnSpc>
                        <a:spcAft>
                          <a:spcPts val="0"/>
                        </a:spcAft>
                      </a:pPr>
                      <a:r>
                        <a:rPr lang="en-US" sz="1000" kern="100">
                          <a:effectLst/>
                        </a:rPr>
                        <a:t>(0.15)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-1.925</a:t>
                      </a:r>
                      <a:endParaRPr lang="zh-TW" sz="1000" kern="100" dirty="0">
                        <a:effectLst/>
                      </a:endParaRPr>
                    </a:p>
                    <a:p>
                      <a:pPr algn="ctr">
                        <a:lnSpc>
                          <a:spcPts val="1000"/>
                        </a:lnSpc>
                        <a:spcAft>
                          <a:spcPts val="0"/>
                        </a:spcAft>
                      </a:pPr>
                      <a:r>
                        <a:rPr lang="en-US" sz="1000" kern="100" dirty="0">
                          <a:effectLst/>
                        </a:rPr>
                        <a:t>(-0.26)</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13.668*</a:t>
                      </a:r>
                      <a:endParaRPr lang="zh-TW" sz="1000" kern="100">
                        <a:effectLst/>
                      </a:endParaRPr>
                    </a:p>
                    <a:p>
                      <a:pPr algn="ctr">
                        <a:lnSpc>
                          <a:spcPts val="1000"/>
                        </a:lnSpc>
                        <a:spcAft>
                          <a:spcPts val="0"/>
                        </a:spcAft>
                      </a:pPr>
                      <a:r>
                        <a:rPr lang="en-US" sz="1000" kern="100">
                          <a:effectLst/>
                        </a:rPr>
                        <a:t>(1.71)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10.653</a:t>
                      </a:r>
                      <a:endParaRPr lang="zh-TW" sz="1000" kern="100">
                        <a:effectLst/>
                      </a:endParaRPr>
                    </a:p>
                    <a:p>
                      <a:pPr algn="ctr">
                        <a:lnSpc>
                          <a:spcPts val="1000"/>
                        </a:lnSpc>
                        <a:spcAft>
                          <a:spcPts val="0"/>
                        </a:spcAft>
                      </a:pPr>
                      <a:r>
                        <a:rPr lang="en-US" sz="1000" kern="100">
                          <a:effectLst/>
                        </a:rPr>
                        <a:t>(0.76)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31.753</a:t>
                      </a:r>
                      <a:endParaRPr lang="zh-TW" sz="1000" kern="100">
                        <a:effectLst/>
                      </a:endParaRPr>
                    </a:p>
                    <a:p>
                      <a:pPr algn="ctr">
                        <a:lnSpc>
                          <a:spcPts val="1000"/>
                        </a:lnSpc>
                        <a:spcAft>
                          <a:spcPts val="0"/>
                        </a:spcAft>
                      </a:pPr>
                      <a:r>
                        <a:rPr lang="en-US" sz="1000" kern="100">
                          <a:effectLst/>
                        </a:rPr>
                        <a:t>(1.60)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5.424</a:t>
                      </a:r>
                      <a:endParaRPr lang="zh-TW" sz="1000" kern="100">
                        <a:effectLst/>
                      </a:endParaRPr>
                    </a:p>
                    <a:p>
                      <a:pPr algn="ctr">
                        <a:lnSpc>
                          <a:spcPts val="1000"/>
                        </a:lnSpc>
                        <a:spcAft>
                          <a:spcPts val="0"/>
                        </a:spcAft>
                      </a:pPr>
                      <a:r>
                        <a:rPr lang="en-US" sz="1000" kern="100">
                          <a:effectLst/>
                        </a:rPr>
                        <a:t>(0.67)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4.598</a:t>
                      </a:r>
                      <a:endParaRPr lang="zh-TW" sz="1000" kern="100">
                        <a:effectLst/>
                      </a:endParaRPr>
                    </a:p>
                    <a:p>
                      <a:pPr algn="ctr">
                        <a:lnSpc>
                          <a:spcPts val="1000"/>
                        </a:lnSpc>
                        <a:spcAft>
                          <a:spcPts val="0"/>
                        </a:spcAft>
                      </a:pPr>
                      <a:r>
                        <a:rPr lang="en-US" sz="1000" kern="100">
                          <a:effectLst/>
                        </a:rPr>
                        <a:t>(0.33)</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16.981</a:t>
                      </a:r>
                      <a:endParaRPr lang="zh-TW" sz="1000" kern="100">
                        <a:effectLst/>
                      </a:endParaRPr>
                    </a:p>
                    <a:p>
                      <a:pPr algn="ctr">
                        <a:lnSpc>
                          <a:spcPts val="1000"/>
                        </a:lnSpc>
                        <a:spcAft>
                          <a:spcPts val="0"/>
                        </a:spcAft>
                      </a:pPr>
                      <a:r>
                        <a:rPr lang="en-US" sz="1000" kern="100">
                          <a:effectLst/>
                        </a:rPr>
                        <a:t>(0.96)</a:t>
                      </a:r>
                      <a:endParaRPr lang="zh-TW" sz="1000" kern="100">
                        <a:effectLst/>
                        <a:latin typeface="Calibri"/>
                        <a:ea typeface="SimSun"/>
                        <a:cs typeface="Times New Roman"/>
                      </a:endParaRPr>
                    </a:p>
                  </a:txBody>
                  <a:tcPr marL="68580" marR="68580" marT="0" marB="0"/>
                </a:tc>
              </a:tr>
              <a:tr h="342311">
                <a:tc>
                  <a:txBody>
                    <a:bodyPr/>
                    <a:lstStyle/>
                    <a:p>
                      <a:pPr>
                        <a:lnSpc>
                          <a:spcPts val="1000"/>
                        </a:lnSpc>
                        <a:spcAft>
                          <a:spcPts val="0"/>
                        </a:spcAft>
                      </a:pPr>
                      <a:r>
                        <a:rPr lang="en-US" sz="1100" kern="100">
                          <a:effectLst/>
                        </a:rPr>
                        <a:t>Firm age</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0.166</a:t>
                      </a:r>
                      <a:endParaRPr lang="zh-TW" sz="1000" kern="100">
                        <a:effectLst/>
                      </a:endParaRPr>
                    </a:p>
                    <a:p>
                      <a:pPr algn="ctr">
                        <a:lnSpc>
                          <a:spcPts val="1000"/>
                        </a:lnSpc>
                        <a:spcAft>
                          <a:spcPts val="0"/>
                        </a:spcAft>
                      </a:pPr>
                      <a:r>
                        <a:rPr lang="en-US" sz="1000" kern="100">
                          <a:effectLst/>
                        </a:rPr>
                        <a:t>(1.50)</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0.263**</a:t>
                      </a:r>
                      <a:endParaRPr lang="zh-TW" sz="1000" kern="100">
                        <a:effectLst/>
                      </a:endParaRPr>
                    </a:p>
                    <a:p>
                      <a:pPr algn="ctr">
                        <a:lnSpc>
                          <a:spcPts val="1000"/>
                        </a:lnSpc>
                        <a:spcAft>
                          <a:spcPts val="0"/>
                        </a:spcAft>
                      </a:pPr>
                      <a:r>
                        <a:rPr lang="en-US" sz="1000" kern="100">
                          <a:effectLst/>
                        </a:rPr>
                        <a:t>(2.52)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0.055</a:t>
                      </a:r>
                      <a:endParaRPr lang="zh-TW" sz="1000" kern="100" dirty="0">
                        <a:effectLst/>
                      </a:endParaRPr>
                    </a:p>
                    <a:p>
                      <a:pPr algn="ctr">
                        <a:lnSpc>
                          <a:spcPts val="1000"/>
                        </a:lnSpc>
                        <a:spcAft>
                          <a:spcPts val="0"/>
                        </a:spcAft>
                      </a:pPr>
                      <a:r>
                        <a:rPr lang="en-US" sz="1000" kern="100" dirty="0">
                          <a:effectLst/>
                        </a:rPr>
                        <a:t>(0.32)</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0.057</a:t>
                      </a:r>
                      <a:endParaRPr lang="zh-TW" sz="1000" kern="100">
                        <a:effectLst/>
                      </a:endParaRPr>
                    </a:p>
                    <a:p>
                      <a:pPr algn="ctr">
                        <a:lnSpc>
                          <a:spcPts val="1000"/>
                        </a:lnSpc>
                        <a:spcAft>
                          <a:spcPts val="0"/>
                        </a:spcAft>
                      </a:pPr>
                      <a:r>
                        <a:rPr lang="en-US" sz="1000" kern="100">
                          <a:effectLst/>
                        </a:rPr>
                        <a:t>(0.37)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0.191</a:t>
                      </a:r>
                      <a:endParaRPr lang="zh-TW" sz="1000" kern="100">
                        <a:effectLst/>
                      </a:endParaRPr>
                    </a:p>
                    <a:p>
                      <a:pPr algn="ctr">
                        <a:lnSpc>
                          <a:spcPts val="1000"/>
                        </a:lnSpc>
                        <a:spcAft>
                          <a:spcPts val="0"/>
                        </a:spcAft>
                      </a:pPr>
                      <a:r>
                        <a:rPr lang="en-US" sz="1000" kern="100">
                          <a:effectLst/>
                        </a:rPr>
                        <a:t>(1.24)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-0.295</a:t>
                      </a:r>
                      <a:endParaRPr lang="zh-TW" sz="1000" kern="100">
                        <a:effectLst/>
                      </a:endParaRPr>
                    </a:p>
                    <a:p>
                      <a:pPr algn="ctr">
                        <a:lnSpc>
                          <a:spcPts val="1000"/>
                        </a:lnSpc>
                        <a:spcAft>
                          <a:spcPts val="0"/>
                        </a:spcAft>
                      </a:pPr>
                      <a:r>
                        <a:rPr lang="en-US" sz="1000" kern="100">
                          <a:effectLst/>
                        </a:rPr>
                        <a:t>(-0.79)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0.201</a:t>
                      </a:r>
                      <a:endParaRPr lang="zh-TW" sz="1000" kern="100">
                        <a:effectLst/>
                      </a:endParaRPr>
                    </a:p>
                    <a:p>
                      <a:pPr algn="ctr">
                        <a:lnSpc>
                          <a:spcPts val="1000"/>
                        </a:lnSpc>
                        <a:spcAft>
                          <a:spcPts val="0"/>
                        </a:spcAft>
                      </a:pPr>
                      <a:r>
                        <a:rPr lang="en-US" sz="1000" kern="100">
                          <a:effectLst/>
                        </a:rPr>
                        <a:t>(1.27)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0.367**</a:t>
                      </a:r>
                      <a:endParaRPr lang="zh-TW" sz="1000" kern="100">
                        <a:effectLst/>
                      </a:endParaRPr>
                    </a:p>
                    <a:p>
                      <a:pPr algn="ctr">
                        <a:lnSpc>
                          <a:spcPts val="1000"/>
                        </a:lnSpc>
                        <a:spcAft>
                          <a:spcPts val="0"/>
                        </a:spcAft>
                      </a:pPr>
                      <a:r>
                        <a:rPr lang="en-US" sz="1000" kern="100">
                          <a:effectLst/>
                        </a:rPr>
                        <a:t>(2.66)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-0.148</a:t>
                      </a:r>
                      <a:endParaRPr lang="zh-TW" sz="1000" kern="100">
                        <a:effectLst/>
                      </a:endParaRPr>
                    </a:p>
                    <a:p>
                      <a:pPr algn="ctr">
                        <a:lnSpc>
                          <a:spcPts val="1000"/>
                        </a:lnSpc>
                        <a:spcAft>
                          <a:spcPts val="0"/>
                        </a:spcAft>
                      </a:pPr>
                      <a:r>
                        <a:rPr lang="en-US" sz="1000" kern="100">
                          <a:effectLst/>
                        </a:rPr>
                        <a:t>(-0.42)</a:t>
                      </a:r>
                      <a:endParaRPr lang="zh-TW" sz="1000" kern="100">
                        <a:effectLst/>
                        <a:latin typeface="Calibri"/>
                        <a:ea typeface="SimSun"/>
                        <a:cs typeface="Times New Roman"/>
                      </a:endParaRPr>
                    </a:p>
                  </a:txBody>
                  <a:tcPr marL="68580" marR="68580" marT="0" marB="0"/>
                </a:tc>
              </a:tr>
              <a:tr h="469701">
                <a:tc>
                  <a:txBody>
                    <a:bodyPr/>
                    <a:lstStyle/>
                    <a:p>
                      <a:pPr>
                        <a:lnSpc>
                          <a:spcPts val="1000"/>
                        </a:lnSpc>
                        <a:spcAft>
                          <a:spcPts val="0"/>
                        </a:spcAft>
                      </a:pPr>
                      <a:r>
                        <a:rPr lang="en-US" sz="1100" kern="100" dirty="0">
                          <a:effectLst/>
                        </a:rPr>
                        <a:t>Log(Market value of equity)</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-5.945***</a:t>
                      </a:r>
                      <a:endParaRPr lang="zh-TW" sz="1000" kern="100">
                        <a:effectLst/>
                      </a:endParaRPr>
                    </a:p>
                    <a:p>
                      <a:pPr algn="ctr">
                        <a:lnSpc>
                          <a:spcPts val="1000"/>
                        </a:lnSpc>
                        <a:spcAft>
                          <a:spcPts val="0"/>
                        </a:spcAft>
                      </a:pPr>
                      <a:r>
                        <a:rPr lang="en-US" sz="1000" kern="100">
                          <a:effectLst/>
                        </a:rPr>
                        <a:t>(-3.44)</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-6.856**</a:t>
                      </a:r>
                      <a:endParaRPr lang="zh-TW" sz="1000" kern="100">
                        <a:effectLst/>
                      </a:endParaRPr>
                    </a:p>
                    <a:p>
                      <a:pPr algn="ctr">
                        <a:lnSpc>
                          <a:spcPts val="1000"/>
                        </a:lnSpc>
                        <a:spcAft>
                          <a:spcPts val="0"/>
                        </a:spcAft>
                      </a:pPr>
                      <a:r>
                        <a:rPr lang="en-US" sz="1000" kern="100">
                          <a:effectLst/>
                        </a:rPr>
                        <a:t>(-2.79)</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-5.391*</a:t>
                      </a:r>
                      <a:endParaRPr lang="zh-TW" sz="1000" kern="100">
                        <a:effectLst/>
                      </a:endParaRPr>
                    </a:p>
                    <a:p>
                      <a:pPr algn="ctr">
                        <a:lnSpc>
                          <a:spcPts val="1000"/>
                        </a:lnSpc>
                        <a:spcAft>
                          <a:spcPts val="0"/>
                        </a:spcAft>
                      </a:pPr>
                      <a:r>
                        <a:rPr lang="en-US" sz="1000" kern="100">
                          <a:effectLst/>
                        </a:rPr>
                        <a:t>(-1.77)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-11.198***</a:t>
                      </a:r>
                      <a:endParaRPr lang="zh-TW" sz="1000" kern="100" dirty="0">
                        <a:effectLst/>
                      </a:endParaRPr>
                    </a:p>
                    <a:p>
                      <a:pPr algn="ctr">
                        <a:lnSpc>
                          <a:spcPts val="1000"/>
                        </a:lnSpc>
                        <a:spcAft>
                          <a:spcPts val="0"/>
                        </a:spcAft>
                      </a:pPr>
                      <a:r>
                        <a:rPr lang="en-US" sz="1000" kern="100" dirty="0">
                          <a:effectLst/>
                        </a:rPr>
                        <a:t>(-3.36)</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-13.022***</a:t>
                      </a:r>
                      <a:endParaRPr lang="zh-TW" sz="1000" kern="100" dirty="0">
                        <a:effectLst/>
                      </a:endParaRPr>
                    </a:p>
                    <a:p>
                      <a:pPr algn="ctr">
                        <a:lnSpc>
                          <a:spcPts val="1000"/>
                        </a:lnSpc>
                        <a:spcAft>
                          <a:spcPts val="0"/>
                        </a:spcAft>
                      </a:pPr>
                      <a:r>
                        <a:rPr lang="en-US" sz="1000" kern="100" dirty="0">
                          <a:effectLst/>
                        </a:rPr>
                        <a:t>(-4.81)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-9.013*</a:t>
                      </a:r>
                      <a:endParaRPr lang="zh-TW" sz="1000" kern="100">
                        <a:effectLst/>
                      </a:endParaRPr>
                    </a:p>
                    <a:p>
                      <a:pPr algn="ctr">
                        <a:lnSpc>
                          <a:spcPts val="1000"/>
                        </a:lnSpc>
                        <a:spcAft>
                          <a:spcPts val="0"/>
                        </a:spcAft>
                      </a:pPr>
                      <a:r>
                        <a:rPr lang="en-US" sz="1000" kern="100">
                          <a:effectLst/>
                        </a:rPr>
                        <a:t>(-1.72)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-8.432***</a:t>
                      </a:r>
                      <a:endParaRPr lang="zh-TW" sz="1000" kern="100">
                        <a:effectLst/>
                      </a:endParaRPr>
                    </a:p>
                    <a:p>
                      <a:pPr algn="ctr">
                        <a:lnSpc>
                          <a:spcPts val="1000"/>
                        </a:lnSpc>
                        <a:spcAft>
                          <a:spcPts val="0"/>
                        </a:spcAft>
                      </a:pPr>
                      <a:r>
                        <a:rPr lang="en-US" sz="1000" kern="100">
                          <a:effectLst/>
                        </a:rPr>
                        <a:t>(-2.77)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-9.402***</a:t>
                      </a:r>
                      <a:endParaRPr lang="zh-TW" sz="1000" kern="100">
                        <a:effectLst/>
                      </a:endParaRPr>
                    </a:p>
                    <a:p>
                      <a:pPr algn="ctr">
                        <a:lnSpc>
                          <a:spcPts val="1000"/>
                        </a:lnSpc>
                        <a:spcAft>
                          <a:spcPts val="0"/>
                        </a:spcAft>
                      </a:pPr>
                      <a:r>
                        <a:rPr lang="en-US" sz="1000" kern="100">
                          <a:effectLst/>
                        </a:rPr>
                        <a:t>(-3.57)</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-7.241</a:t>
                      </a:r>
                      <a:endParaRPr lang="zh-TW" sz="1000" kern="100">
                        <a:effectLst/>
                      </a:endParaRPr>
                    </a:p>
                    <a:p>
                      <a:pPr algn="ctr">
                        <a:lnSpc>
                          <a:spcPts val="1000"/>
                        </a:lnSpc>
                        <a:spcAft>
                          <a:spcPts val="0"/>
                        </a:spcAft>
                      </a:pPr>
                      <a:r>
                        <a:rPr lang="en-US" sz="1000" kern="100">
                          <a:effectLst/>
                        </a:rPr>
                        <a:t>(-1.34)</a:t>
                      </a:r>
                      <a:endParaRPr lang="zh-TW" sz="1000" kern="100">
                        <a:effectLst/>
                        <a:latin typeface="Calibri"/>
                        <a:ea typeface="SimSun"/>
                        <a:cs typeface="Times New Roman"/>
                      </a:endParaRPr>
                    </a:p>
                  </a:txBody>
                  <a:tcPr marL="68580" marR="68580" marT="0" marB="0"/>
                </a:tc>
              </a:tr>
              <a:tr h="167261">
                <a:tc>
                  <a:txBody>
                    <a:bodyPr/>
                    <a:lstStyle/>
                    <a:p>
                      <a:pPr>
                        <a:lnSpc>
                          <a:spcPts val="1000"/>
                        </a:lnSpc>
                        <a:spcAft>
                          <a:spcPts val="0"/>
                        </a:spcAft>
                      </a:pPr>
                      <a:r>
                        <a:rPr lang="en-US" sz="1100" kern="100">
                          <a:effectLst/>
                        </a:rPr>
                        <a:t>Year fixed effects</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289939">
                <a:tc>
                  <a:txBody>
                    <a:bodyPr/>
                    <a:lstStyle/>
                    <a:p>
                      <a:pPr>
                        <a:lnSpc>
                          <a:spcPts val="1000"/>
                        </a:lnSpc>
                        <a:spcAft>
                          <a:spcPts val="0"/>
                        </a:spcAft>
                      </a:pPr>
                      <a:r>
                        <a:rPr lang="en-US" sz="1100" kern="100" dirty="0">
                          <a:effectLst/>
                        </a:rPr>
                        <a:t>48 </a:t>
                      </a:r>
                      <a:r>
                        <a:rPr lang="en-US" sz="1100" kern="100" dirty="0" err="1">
                          <a:effectLst/>
                        </a:rPr>
                        <a:t>Fama</a:t>
                      </a:r>
                      <a:r>
                        <a:rPr lang="en-US" sz="1100" kern="100" dirty="0">
                          <a:effectLst/>
                        </a:rPr>
                        <a:t>–French industry fixed effects</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Yes</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Yes</a:t>
                      </a:r>
                      <a:endParaRPr lang="zh-TW" sz="1000" kern="100">
                        <a:effectLst/>
                        <a:latin typeface="Calibri"/>
                        <a:ea typeface="SimSun"/>
                        <a:cs typeface="Times New Roman"/>
                      </a:endParaRPr>
                    </a:p>
                  </a:txBody>
                  <a:tcPr marL="68580" marR="68580" marT="0" marB="0"/>
                </a:tc>
              </a:tr>
              <a:tr h="167261">
                <a:tc>
                  <a:txBody>
                    <a:bodyPr/>
                    <a:lstStyle/>
                    <a:p>
                      <a:pPr>
                        <a:lnSpc>
                          <a:spcPts val="1000"/>
                        </a:lnSpc>
                        <a:spcAft>
                          <a:spcPts val="0"/>
                        </a:spcAft>
                      </a:pPr>
                      <a:r>
                        <a:rPr lang="en-US" sz="1100" kern="100">
                          <a:effectLst/>
                        </a:rPr>
                        <a:t>R</a:t>
                      </a:r>
                      <a:r>
                        <a:rPr lang="en-US" sz="1100" kern="100" baseline="30000">
                          <a:effectLst/>
                        </a:rPr>
                        <a:t>2</a:t>
                      </a:r>
                      <a:endParaRPr lang="zh-TW" sz="11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0.262</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0.246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0.365</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0.273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0.278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0.371</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0.353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0.358</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0.420</a:t>
                      </a:r>
                      <a:endParaRPr lang="zh-TW" sz="1000" kern="100">
                        <a:effectLst/>
                        <a:latin typeface="Calibri"/>
                        <a:ea typeface="SimSun"/>
                        <a:cs typeface="Times New Roman"/>
                      </a:endParaRPr>
                    </a:p>
                  </a:txBody>
                  <a:tcPr marL="68580" marR="68580" marT="0" marB="0"/>
                </a:tc>
              </a:tr>
              <a:tr h="167261">
                <a:tc>
                  <a:txBody>
                    <a:bodyPr/>
                    <a:lstStyle/>
                    <a:p>
                      <a:pPr>
                        <a:lnSpc>
                          <a:spcPts val="1000"/>
                        </a:lnSpc>
                        <a:spcAft>
                          <a:spcPts val="0"/>
                        </a:spcAft>
                      </a:pPr>
                      <a:r>
                        <a:rPr lang="en-US" sz="1100" kern="100" dirty="0">
                          <a:effectLst/>
                        </a:rPr>
                        <a:t>Observations</a:t>
                      </a:r>
                      <a:endParaRPr lang="zh-TW" sz="11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551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286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265</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551</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a:effectLst/>
                        </a:rPr>
                        <a:t>286</a:t>
                      </a:r>
                      <a:endParaRPr lang="zh-TW" sz="1000" kern="10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265</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560</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293</a:t>
                      </a:r>
                      <a:endParaRPr lang="zh-TW" sz="1000" kern="100" dirty="0">
                        <a:effectLst/>
                        <a:latin typeface="Calibri"/>
                        <a:ea typeface="SimSun"/>
                        <a:cs typeface="Times New Roman"/>
                      </a:endParaRPr>
                    </a:p>
                  </a:txBody>
                  <a:tcPr marL="68580" marR="68580" marT="0" marB="0"/>
                </a:tc>
                <a:tc>
                  <a:txBody>
                    <a:bodyPr/>
                    <a:lstStyle/>
                    <a:p>
                      <a:pPr algn="ctr">
                        <a:lnSpc>
                          <a:spcPts val="1000"/>
                        </a:lnSpc>
                        <a:spcAft>
                          <a:spcPts val="0"/>
                        </a:spcAft>
                      </a:pPr>
                      <a:r>
                        <a:rPr lang="en-US" sz="1000" kern="100" dirty="0">
                          <a:effectLst/>
                        </a:rPr>
                        <a:t>267</a:t>
                      </a:r>
                      <a:endParaRPr lang="zh-TW" sz="1000" kern="100" dirty="0">
                        <a:effectLst/>
                        <a:latin typeface="Calibri"/>
                        <a:ea typeface="SimSun"/>
                        <a:cs typeface="Times New Roman"/>
                      </a:endParaRPr>
                    </a:p>
                  </a:txBody>
                  <a:tcPr marL="68580" marR="68580" marT="0" marB="0"/>
                </a:tc>
              </a:tr>
            </a:tbl>
          </a:graphicData>
        </a:graphic>
      </p:graphicFrame>
      <p:sp>
        <p:nvSpPr>
          <p:cNvPr id="7" name="Rectangle 1"/>
          <p:cNvSpPr>
            <a:spLocks noChangeArrowheads="1"/>
          </p:cNvSpPr>
          <p:nvPr/>
        </p:nvSpPr>
        <p:spPr bwMode="auto">
          <a:xfrm>
            <a:off x="1174460" y="2438400"/>
            <a:ext cx="1028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zh-HK" sz="1200" b="1" dirty="0"/>
              <a:t>Regression of change in firm value on change in information </a:t>
            </a:r>
            <a:r>
              <a:rPr lang="en-US" altLang="zh-HK" sz="1200" b="1" dirty="0" smtClean="0"/>
              <a:t>cost for firms without change in D&amp;O </a:t>
            </a:r>
            <a:r>
              <a:rPr lang="en-US" altLang="zh-HK" sz="1200" b="1" smtClean="0"/>
              <a:t>coverage limit</a:t>
            </a:r>
            <a:endParaRPr kumimoji="1" lang="en-US" altLang="zh-HK" sz="1200"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p:txBody>
      </p:sp>
      <p:sp>
        <p:nvSpPr>
          <p:cNvPr id="8" name="Content Placeholder 13"/>
          <p:cNvSpPr txBox="1">
            <a:spLocks/>
          </p:cNvSpPr>
          <p:nvPr/>
        </p:nvSpPr>
        <p:spPr>
          <a:xfrm>
            <a:off x="266988" y="1801091"/>
            <a:ext cx="10896600" cy="60960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altLang="zh-HK" dirty="0"/>
              <a:t>Based on these ambiguous regression results, we can hardly conclude any association between the information cost and firm value if we keep the insurance coverage limit constant. </a:t>
            </a:r>
            <a:endParaRPr lang="en-US" altLang="zh-HK" dirty="0" smtClean="0"/>
          </a:p>
        </p:txBody>
      </p:sp>
    </p:spTree>
    <p:extLst>
      <p:ext uri="{BB962C8B-B14F-4D97-AF65-F5344CB8AC3E}">
        <p14:creationId xmlns:p14="http://schemas.microsoft.com/office/powerpoint/2010/main" val="194127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Motivation</a:t>
            </a:r>
            <a:endParaRPr lang="en-US" dirty="0"/>
          </a:p>
        </p:txBody>
      </p:sp>
      <p:sp>
        <p:nvSpPr>
          <p:cNvPr id="14" name="Content Placeholder 13"/>
          <p:cNvSpPr>
            <a:spLocks noGrp="1"/>
          </p:cNvSpPr>
          <p:nvPr>
            <p:ph idx="1"/>
          </p:nvPr>
        </p:nvSpPr>
        <p:spPr>
          <a:xfrm>
            <a:off x="303213" y="1828800"/>
            <a:ext cx="4267200" cy="4495800"/>
          </a:xfrm>
        </p:spPr>
        <p:txBody>
          <a:bodyPr/>
          <a:lstStyle/>
          <a:p>
            <a:pPr algn="just"/>
            <a:r>
              <a:rPr lang="en-US" altLang="zh-HK" dirty="0"/>
              <a:t>D&amp;O insurance is very </a:t>
            </a:r>
            <a:r>
              <a:rPr lang="en-US" altLang="zh-HK" dirty="0" smtClean="0"/>
              <a:t>common </a:t>
            </a:r>
            <a:r>
              <a:rPr lang="en-US" altLang="zh-HK" dirty="0"/>
              <a:t>in director’s compensation schemes</a:t>
            </a:r>
            <a:r>
              <a:rPr lang="en-US" altLang="zh-HK" dirty="0" smtClean="0"/>
              <a:t>.</a:t>
            </a:r>
          </a:p>
          <a:p>
            <a:pPr algn="just"/>
            <a:r>
              <a:rPr lang="en-US" altLang="zh-HK" dirty="0" smtClean="0"/>
              <a:t>According to the 2012 “Directors and Officers Liability Survey” conducted by </a:t>
            </a:r>
            <a:r>
              <a:rPr lang="en-US" altLang="zh-HK" dirty="0"/>
              <a:t>Towers Watson, </a:t>
            </a:r>
            <a:r>
              <a:rPr lang="en-US" altLang="zh-HK" dirty="0" smtClean="0"/>
              <a:t>the </a:t>
            </a:r>
            <a:r>
              <a:rPr lang="en-US" altLang="zh-HK" dirty="0"/>
              <a:t>surveyed firms purchase D&amp;O insurance for their directors with a median policy limit of US$75m</a:t>
            </a:r>
            <a:r>
              <a:rPr lang="en-US" altLang="zh-HK" dirty="0" smtClean="0"/>
              <a:t>.</a:t>
            </a:r>
          </a:p>
          <a:p>
            <a:pPr algn="just"/>
            <a:r>
              <a:rPr lang="en-US" altLang="zh-HK" dirty="0" smtClean="0"/>
              <a:t>The purchase of D&amp;O insurance is not limited to a few business class only.</a:t>
            </a:r>
          </a:p>
          <a:p>
            <a:pPr algn="just"/>
            <a:r>
              <a:rPr lang="en-US" altLang="zh-HK" dirty="0" smtClean="0">
                <a:hlinkClick r:id="rId3"/>
              </a:rPr>
              <a:t>Large Mainland corporation buyers</a:t>
            </a:r>
            <a:endParaRPr lang="en-US" altLang="zh-HK"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2" y="1649626"/>
            <a:ext cx="7477741" cy="467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HK" dirty="0" smtClean="0"/>
              <a:t>Conclusion</a:t>
            </a:r>
            <a:endParaRPr lang="en-US" dirty="0"/>
          </a:p>
        </p:txBody>
      </p:sp>
      <p:sp>
        <p:nvSpPr>
          <p:cNvPr id="14" name="Content Placeholder 13"/>
          <p:cNvSpPr>
            <a:spLocks noGrp="1"/>
          </p:cNvSpPr>
          <p:nvPr>
            <p:ph idx="1"/>
          </p:nvPr>
        </p:nvSpPr>
        <p:spPr>
          <a:xfrm>
            <a:off x="303212" y="1828800"/>
            <a:ext cx="10896600" cy="4495800"/>
          </a:xfrm>
        </p:spPr>
        <p:txBody>
          <a:bodyPr>
            <a:normAutofit/>
          </a:bodyPr>
          <a:lstStyle/>
          <a:p>
            <a:r>
              <a:rPr lang="en-US" altLang="zh-HK" sz="2400" dirty="0"/>
              <a:t>When the information cost to independent directors is low, the monitoring effect dominates the moral hazard effect and D&amp;O insurance improves firm value, which is reflected in changes of Tobin’s Q, market capitalization and stock price in the subsequent year. </a:t>
            </a:r>
            <a:endParaRPr lang="en-US" altLang="zh-HK" sz="2400" i="1" dirty="0"/>
          </a:p>
          <a:p>
            <a:r>
              <a:rPr lang="en-US" altLang="zh-HK" sz="2400" dirty="0"/>
              <a:t>When the information cost to independent directors is high, the moral hazard effect dominates the monitoring effect, and there is no statistically significant relationship between D&amp;O insurance and firm value</a:t>
            </a:r>
            <a:r>
              <a:rPr lang="en-US" altLang="zh-HK" sz="2400" dirty="0" smtClean="0"/>
              <a:t>.</a:t>
            </a:r>
          </a:p>
          <a:p>
            <a:r>
              <a:rPr lang="en-US" altLang="zh-HK" sz="2400" dirty="0"/>
              <a:t>The optimal level of D&amp;O insurance varies across firms according to the information cost structure</a:t>
            </a:r>
            <a:r>
              <a:rPr lang="en-US" altLang="zh-HK" sz="2400" dirty="0" smtClean="0"/>
              <a:t>. Our </a:t>
            </a:r>
            <a:r>
              <a:rPr lang="en-US" altLang="zh-HK" sz="2400" dirty="0"/>
              <a:t>results show that the abolition of D&amp;O insurance does not add value to all firms, contrary to the viewpoint of some </a:t>
            </a:r>
            <a:r>
              <a:rPr lang="en-US" altLang="zh-HK" sz="2400" dirty="0" smtClean="0"/>
              <a:t>scholars.</a:t>
            </a:r>
            <a:endParaRPr lang="en-US" altLang="zh-HK" sz="2400" i="1" dirty="0"/>
          </a:p>
        </p:txBody>
      </p:sp>
    </p:spTree>
    <p:extLst>
      <p:ext uri="{BB962C8B-B14F-4D97-AF65-F5344CB8AC3E}">
        <p14:creationId xmlns:p14="http://schemas.microsoft.com/office/powerpoint/2010/main" val="21433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3"/>
          <p:cNvSpPr txBox="1">
            <a:spLocks/>
          </p:cNvSpPr>
          <p:nvPr/>
        </p:nvSpPr>
        <p:spPr>
          <a:xfrm>
            <a:off x="303212" y="1828800"/>
            <a:ext cx="10896600" cy="4495800"/>
          </a:xfrm>
          <a:prstGeom prst="rect">
            <a:avLst/>
          </a:prstGeom>
        </p:spPr>
        <p:txBody>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endParaRPr lang="en-US" altLang="zh-HK" i="1" dirty="0"/>
          </a:p>
        </p:txBody>
      </p:sp>
      <p:pic>
        <p:nvPicPr>
          <p:cNvPr id="3" name="Picture 2" descr="C:\Users\nadeem\Desktop\Picture1.png"/>
          <p:cNvPicPr>
            <a:picLocks noChangeAspect="1" noChangeArrowheads="1"/>
          </p:cNvPicPr>
          <p:nvPr/>
        </p:nvPicPr>
        <p:blipFill>
          <a:blip r:embed="rId3" cstate="print"/>
          <a:srcRect/>
          <a:stretch>
            <a:fillRect/>
          </a:stretch>
        </p:blipFill>
        <p:spPr bwMode="auto">
          <a:xfrm>
            <a:off x="0" y="24245"/>
            <a:ext cx="12188825" cy="6858000"/>
          </a:xfrm>
          <a:prstGeom prst="rect">
            <a:avLst/>
          </a:prstGeom>
          <a:noFill/>
        </p:spPr>
      </p:pic>
      <p:sp>
        <p:nvSpPr>
          <p:cNvPr id="4" name="TextBox 3"/>
          <p:cNvSpPr txBox="1"/>
          <p:nvPr/>
        </p:nvSpPr>
        <p:spPr>
          <a:xfrm>
            <a:off x="4037012" y="3352800"/>
            <a:ext cx="5105400" cy="584775"/>
          </a:xfrm>
          <a:prstGeom prst="rect">
            <a:avLst/>
          </a:prstGeom>
          <a:noFill/>
        </p:spPr>
        <p:txBody>
          <a:bodyPr wrap="square" rtlCol="0">
            <a:spAutoFit/>
          </a:bodyPr>
          <a:lstStyle/>
          <a:p>
            <a:r>
              <a:rPr lang="en-US" sz="3200" dirty="0" smtClean="0">
                <a:latin typeface="Brush Script MT" pitchFamily="66" charset="0"/>
              </a:rPr>
              <a:t>Thank You for Your Attention</a:t>
            </a:r>
            <a:endParaRPr lang="en-US" sz="3200" dirty="0">
              <a:latin typeface="Brush Script MT" pitchFamily="66" charset="0"/>
            </a:endParaRPr>
          </a:p>
        </p:txBody>
      </p:sp>
      <p:sp>
        <p:nvSpPr>
          <p:cNvPr id="5" name="TextBox 4"/>
          <p:cNvSpPr txBox="1"/>
          <p:nvPr/>
        </p:nvSpPr>
        <p:spPr>
          <a:xfrm>
            <a:off x="4473932" y="4230485"/>
            <a:ext cx="4231559" cy="861774"/>
          </a:xfrm>
          <a:prstGeom prst="rect">
            <a:avLst/>
          </a:prstGeom>
          <a:noFill/>
        </p:spPr>
        <p:txBody>
          <a:bodyPr wrap="square" rtlCol="0">
            <a:spAutoFit/>
          </a:bodyPr>
          <a:lstStyle/>
          <a:p>
            <a:pPr algn="ctr"/>
            <a:r>
              <a:rPr lang="en-US" sz="5000" b="1" dirty="0" smtClean="0">
                <a:latin typeface="Comic Sans MS" panose="030F0702030302020204" pitchFamily="66" charset="0"/>
              </a:rPr>
              <a:t>Q&amp;A</a:t>
            </a:r>
            <a:endParaRPr lang="en-US" sz="5000" b="1" dirty="0">
              <a:latin typeface="Comic Sans MS" panose="030F0702030302020204" pitchFamily="66" charset="0"/>
            </a:endParaRPr>
          </a:p>
        </p:txBody>
      </p:sp>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Motivation</a:t>
            </a:r>
            <a:endParaRPr lang="en-US" dirty="0"/>
          </a:p>
        </p:txBody>
      </p:sp>
      <p:sp>
        <p:nvSpPr>
          <p:cNvPr id="14" name="Content Placeholder 13"/>
          <p:cNvSpPr>
            <a:spLocks noGrp="1"/>
          </p:cNvSpPr>
          <p:nvPr>
            <p:ph idx="1"/>
          </p:nvPr>
        </p:nvSpPr>
        <p:spPr>
          <a:xfrm>
            <a:off x="303212" y="1828800"/>
            <a:ext cx="11658600" cy="4495800"/>
          </a:xfrm>
        </p:spPr>
        <p:txBody>
          <a:bodyPr/>
          <a:lstStyle/>
          <a:p>
            <a:r>
              <a:rPr lang="en-US" altLang="zh-HK" dirty="0" smtClean="0"/>
              <a:t>If D&amp;O insurance is so common, does it enhance firm value from the shareholder’s perspective?</a:t>
            </a:r>
          </a:p>
          <a:p>
            <a:r>
              <a:rPr lang="en-US" altLang="zh-HK" dirty="0" smtClean="0"/>
              <a:t>Based on literature, there are generally two streams of views.</a:t>
            </a:r>
            <a:endParaRPr lang="en-US" altLang="zh-HK" dirty="0"/>
          </a:p>
        </p:txBody>
      </p:sp>
      <p:graphicFrame>
        <p:nvGraphicFramePr>
          <p:cNvPr id="2" name="Diagram 1"/>
          <p:cNvGraphicFramePr/>
          <p:nvPr>
            <p:extLst>
              <p:ext uri="{D42A27DB-BD31-4B8C-83A1-F6EECF244321}">
                <p14:modId xmlns:p14="http://schemas.microsoft.com/office/powerpoint/2010/main" val="1611842708"/>
              </p:ext>
            </p:extLst>
          </p:nvPr>
        </p:nvGraphicFramePr>
        <p:xfrm>
          <a:off x="608012" y="2895600"/>
          <a:ext cx="10820400" cy="381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65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Conceptual Framework… </a:t>
            </a:r>
            <a:r>
              <a:rPr lang="en-US" sz="2000" dirty="0" smtClean="0">
                <a:solidFill>
                  <a:srgbClr val="FF0000"/>
                </a:solidFill>
                <a:hlinkClick r:id="rId3"/>
              </a:rPr>
              <a:t>Chang et al. (2004) </a:t>
            </a:r>
            <a:endParaRPr lang="en-US" sz="3200" dirty="0">
              <a:solidFill>
                <a:srgbClr val="FF0000"/>
              </a:solidFill>
            </a:endParaRPr>
          </a:p>
        </p:txBody>
      </p:sp>
      <p:sp>
        <p:nvSpPr>
          <p:cNvPr id="3" name="Content Placeholder 2"/>
          <p:cNvSpPr>
            <a:spLocks noGrp="1"/>
          </p:cNvSpPr>
          <p:nvPr>
            <p:ph idx="1"/>
          </p:nvPr>
        </p:nvSpPr>
        <p:spPr>
          <a:xfrm>
            <a:off x="836612" y="5638800"/>
            <a:ext cx="9601200" cy="1219200"/>
          </a:xfrm>
        </p:spPr>
        <p:txBody>
          <a:bodyPr>
            <a:normAutofit/>
          </a:bodyPr>
          <a:lstStyle/>
          <a:p>
            <a:r>
              <a:rPr lang="en-US" altLang="zh-HK" dirty="0"/>
              <a:t>When the information cost is high, outside directors are less effective in monitoring the firm, even given the right incentives (</a:t>
            </a:r>
            <a:r>
              <a:rPr lang="en-US" altLang="zh-HK" dirty="0" err="1"/>
              <a:t>Duchin</a:t>
            </a:r>
            <a:r>
              <a:rPr lang="en-US" altLang="zh-HK" dirty="0"/>
              <a:t> </a:t>
            </a:r>
            <a:r>
              <a:rPr lang="en-US" altLang="zh-HK" i="1" dirty="0"/>
              <a:t>et al.</a:t>
            </a:r>
            <a:r>
              <a:rPr lang="en-US" altLang="zh-HK" dirty="0"/>
              <a:t>, 2010</a:t>
            </a:r>
            <a:r>
              <a:rPr lang="en-US" altLang="zh-HK" dirty="0" smtClean="0"/>
              <a:t>).</a:t>
            </a:r>
            <a:r>
              <a:rPr lang="zh-HK" altLang="en-US" dirty="0" smtClean="0"/>
              <a:t> </a:t>
            </a:r>
            <a:r>
              <a:rPr lang="en-US" altLang="zh-HK" dirty="0" smtClean="0"/>
              <a:t>Hence</a:t>
            </a:r>
            <a:r>
              <a:rPr lang="en-US" altLang="zh-HK" dirty="0"/>
              <a:t>, we argue that outside directors rely more on D&amp;O insurance to cover their liabilities for bad </a:t>
            </a:r>
            <a:r>
              <a:rPr lang="en-US" altLang="zh-HK" dirty="0" smtClean="0"/>
              <a:t>decisions, resulting in a higher level of moral hazard effect. </a:t>
            </a:r>
          </a:p>
        </p:txBody>
      </p:sp>
      <p:sp>
        <p:nvSpPr>
          <p:cNvPr id="4"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graphicFrame>
        <p:nvGraphicFramePr>
          <p:cNvPr id="7" name="Diagram 6"/>
          <p:cNvGraphicFramePr/>
          <p:nvPr>
            <p:extLst>
              <p:ext uri="{D42A27DB-BD31-4B8C-83A1-F6EECF244321}">
                <p14:modId xmlns:p14="http://schemas.microsoft.com/office/powerpoint/2010/main" val="3731250676"/>
              </p:ext>
            </p:extLst>
          </p:nvPr>
        </p:nvGraphicFramePr>
        <p:xfrm>
          <a:off x="1141412" y="1562100"/>
          <a:ext cx="10515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3"/>
          <p:cNvSpPr>
            <a:spLocks noChangeArrowheads="1"/>
          </p:cNvSpPr>
          <p:nvPr/>
        </p:nvSpPr>
        <p:spPr bwMode="auto">
          <a:xfrm>
            <a:off x="0" y="36195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HK" sz="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a:r>
            <a:br>
              <a:rPr kumimoji="1" lang="en-US" altLang="zh-HK" sz="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br>
            <a:endParaRPr kumimoji="1" lang="en-US" altLang="zh-TW" sz="9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9" name="Text Box 6"/>
          <p:cNvSpPr txBox="1">
            <a:spLocks noChangeArrowheads="1"/>
          </p:cNvSpPr>
          <p:nvPr/>
        </p:nvSpPr>
        <p:spPr bwMode="auto">
          <a:xfrm>
            <a:off x="4189412" y="2590800"/>
            <a:ext cx="1295400" cy="638032"/>
          </a:xfrm>
          <a:prstGeom prst="rect">
            <a:avLst/>
          </a:prstGeom>
          <a:noFill/>
          <a:ln w="9525">
            <a:noFill/>
            <a:miter lim="800000"/>
            <a:headEnd/>
            <a:tailEnd/>
          </a:ln>
        </p:spPr>
        <p:txBody>
          <a:bodyPr rot="0" vert="horz" wrap="square" lIns="91440" tIns="45720" rIns="91440" bIns="45720" anchor="t" anchorCtr="0">
            <a:noAutofit/>
          </a:bodyPr>
          <a:lstStyle/>
          <a:p>
            <a:pPr algn="ctr">
              <a:lnSpc>
                <a:spcPts val="1000"/>
              </a:lnSpc>
              <a:spcAft>
                <a:spcPts val="1000"/>
              </a:spcAft>
            </a:pPr>
            <a:r>
              <a:rPr lang="en-US" sz="1200" dirty="0">
                <a:effectLst/>
                <a:latin typeface="Calibri"/>
                <a:ea typeface="新細明體"/>
                <a:cs typeface="Times New Roman"/>
              </a:rPr>
              <a:t>right incentives mitigate moral hazard effect</a:t>
            </a:r>
            <a:endParaRPr lang="zh-TW" sz="1200" dirty="0">
              <a:effectLst/>
              <a:latin typeface="Calibri"/>
              <a:ea typeface="SimSun"/>
              <a:cs typeface="Times New Roman"/>
            </a:endParaRPr>
          </a:p>
        </p:txBody>
      </p:sp>
      <p:sp>
        <p:nvSpPr>
          <p:cNvPr id="10" name="Text Box 3"/>
          <p:cNvSpPr txBox="1">
            <a:spLocks noChangeArrowheads="1"/>
          </p:cNvSpPr>
          <p:nvPr/>
        </p:nvSpPr>
        <p:spPr bwMode="auto">
          <a:xfrm>
            <a:off x="2970212" y="4114800"/>
            <a:ext cx="1423670" cy="677545"/>
          </a:xfrm>
          <a:prstGeom prst="rect">
            <a:avLst/>
          </a:prstGeom>
          <a:noFill/>
          <a:ln w="9525">
            <a:noFill/>
            <a:miter lim="800000"/>
            <a:headEnd/>
            <a:tailEnd/>
          </a:ln>
        </p:spPr>
        <p:txBody>
          <a:bodyPr rot="0" vert="horz" wrap="square" lIns="91440" tIns="45720" rIns="91440" bIns="45720" anchor="t" anchorCtr="0">
            <a:noAutofit/>
          </a:bodyPr>
          <a:lstStyle/>
          <a:p>
            <a:pPr algn="ctr">
              <a:lnSpc>
                <a:spcPts val="1000"/>
              </a:lnSpc>
              <a:spcAft>
                <a:spcPts val="1000"/>
              </a:spcAft>
            </a:pPr>
            <a:r>
              <a:rPr lang="en-US" sz="1200" dirty="0">
                <a:effectLst/>
                <a:latin typeface="Calibri"/>
                <a:ea typeface="新細明體"/>
                <a:cs typeface="Times New Roman"/>
              </a:rPr>
              <a:t>h</a:t>
            </a:r>
            <a:r>
              <a:rPr lang="en-US" sz="1200" dirty="0">
                <a:effectLst/>
                <a:latin typeface="Calibri"/>
                <a:ea typeface="SimSun"/>
                <a:cs typeface="Times New Roman"/>
              </a:rPr>
              <a:t>igher level of moral hazard effect when information cost is higher, and vice versa</a:t>
            </a:r>
            <a:endParaRPr lang="zh-TW" sz="1200" dirty="0">
              <a:effectLst/>
              <a:latin typeface="Calibri"/>
              <a:ea typeface="SimSun"/>
              <a:cs typeface="Times New Roman"/>
            </a:endParaRPr>
          </a:p>
        </p:txBody>
      </p:sp>
      <p:sp>
        <p:nvSpPr>
          <p:cNvPr id="11" name="Text Box 2"/>
          <p:cNvSpPr txBox="1">
            <a:spLocks noChangeArrowheads="1"/>
          </p:cNvSpPr>
          <p:nvPr/>
        </p:nvSpPr>
        <p:spPr bwMode="auto">
          <a:xfrm>
            <a:off x="5561012" y="3750310"/>
            <a:ext cx="752475" cy="364490"/>
          </a:xfrm>
          <a:prstGeom prst="rect">
            <a:avLst/>
          </a:prstGeom>
          <a:noFill/>
          <a:ln w="9525">
            <a:noFill/>
            <a:miter lim="800000"/>
            <a:headEnd/>
            <a:tailEnd/>
          </a:ln>
        </p:spPr>
        <p:txBody>
          <a:bodyPr rot="0" vert="horz" wrap="square" lIns="91440" tIns="45720" rIns="91440" bIns="45720" anchor="t" anchorCtr="0">
            <a:noAutofit/>
          </a:bodyPr>
          <a:lstStyle/>
          <a:p>
            <a:pPr algn="ctr">
              <a:lnSpc>
                <a:spcPts val="1000"/>
              </a:lnSpc>
              <a:spcAft>
                <a:spcPts val="1000"/>
              </a:spcAft>
            </a:pPr>
            <a:r>
              <a:rPr lang="en-US" sz="1200" dirty="0">
                <a:effectLst/>
                <a:latin typeface="Calibri"/>
                <a:ea typeface="SimSun"/>
                <a:cs typeface="Times New Roman"/>
              </a:rPr>
              <a:t>negative effect</a:t>
            </a:r>
            <a:endParaRPr lang="zh-TW" sz="1200" dirty="0">
              <a:effectLst/>
              <a:latin typeface="Calibri"/>
              <a:ea typeface="SimSun"/>
              <a:cs typeface="Times New Roman"/>
            </a:endParaRPr>
          </a:p>
        </p:txBody>
      </p:sp>
      <p:sp>
        <p:nvSpPr>
          <p:cNvPr id="12" name="Text Box 4"/>
          <p:cNvSpPr txBox="1">
            <a:spLocks noChangeArrowheads="1"/>
          </p:cNvSpPr>
          <p:nvPr/>
        </p:nvSpPr>
        <p:spPr bwMode="auto">
          <a:xfrm>
            <a:off x="7389812" y="3750310"/>
            <a:ext cx="752475" cy="364490"/>
          </a:xfrm>
          <a:prstGeom prst="rect">
            <a:avLst/>
          </a:prstGeom>
          <a:noFill/>
          <a:ln w="9525">
            <a:noFill/>
            <a:miter lim="800000"/>
            <a:headEnd/>
            <a:tailEnd/>
          </a:ln>
        </p:spPr>
        <p:txBody>
          <a:bodyPr rot="0" vert="horz" wrap="square" lIns="91440" tIns="45720" rIns="91440" bIns="45720" anchor="t" anchorCtr="0">
            <a:noAutofit/>
          </a:bodyPr>
          <a:lstStyle/>
          <a:p>
            <a:pPr algn="ctr">
              <a:lnSpc>
                <a:spcPts val="1000"/>
              </a:lnSpc>
              <a:spcAft>
                <a:spcPts val="1000"/>
              </a:spcAft>
            </a:pPr>
            <a:r>
              <a:rPr lang="en-US" sz="1200" dirty="0">
                <a:effectLst/>
                <a:latin typeface="Calibri"/>
                <a:ea typeface="新細明體"/>
                <a:cs typeface="Times New Roman"/>
              </a:rPr>
              <a:t>positive </a:t>
            </a:r>
            <a:r>
              <a:rPr lang="en-US" sz="1200" dirty="0">
                <a:effectLst/>
                <a:latin typeface="Calibri"/>
                <a:ea typeface="SimSun"/>
                <a:cs typeface="Times New Roman"/>
              </a:rPr>
              <a:t>effect</a:t>
            </a:r>
            <a:endParaRPr lang="zh-TW" sz="1200" dirty="0">
              <a:effectLst/>
              <a:latin typeface="Calibri"/>
              <a:ea typeface="SimSun"/>
              <a:cs typeface="Times New Roman"/>
            </a:endParaRPr>
          </a:p>
        </p:txBody>
      </p:sp>
    </p:spTree>
    <p:extLst>
      <p:ext uri="{BB962C8B-B14F-4D97-AF65-F5344CB8AC3E}">
        <p14:creationId xmlns:p14="http://schemas.microsoft.com/office/powerpoint/2010/main" val="389847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Hypothesis</a:t>
            </a:r>
            <a:endParaRPr lang="en-US" dirty="0"/>
          </a:p>
        </p:txBody>
      </p:sp>
      <p:sp>
        <p:nvSpPr>
          <p:cNvPr id="14" name="Content Placeholder 13"/>
          <p:cNvSpPr>
            <a:spLocks noGrp="1"/>
          </p:cNvSpPr>
          <p:nvPr>
            <p:ph idx="1"/>
          </p:nvPr>
        </p:nvSpPr>
        <p:spPr>
          <a:xfrm>
            <a:off x="303212" y="1828800"/>
            <a:ext cx="10896600" cy="4495800"/>
          </a:xfrm>
        </p:spPr>
        <p:txBody>
          <a:bodyPr/>
          <a:lstStyle/>
          <a:p>
            <a:r>
              <a:rPr lang="en-US" altLang="zh-HK" dirty="0"/>
              <a:t>Hypothesis 1. Ignoring the information cost to independent directors, the monitoring effect offsets the moral hazard effect, and increasing D&amp;O insurance coverage does not affect firm value on average</a:t>
            </a:r>
            <a:r>
              <a:rPr lang="en-US" altLang="zh-HK" dirty="0" smtClean="0"/>
              <a:t>.</a:t>
            </a:r>
          </a:p>
          <a:p>
            <a:endParaRPr lang="en-US" altLang="zh-HK" dirty="0" smtClean="0"/>
          </a:p>
          <a:p>
            <a:r>
              <a:rPr lang="en-US" altLang="zh-HK" dirty="0"/>
              <a:t>Hypothesis 2. When the information cost to independent directors is low, the monitoring effect dominates the moral hazard effect, and increasing D&amp;O insurance coverage improves firm value</a:t>
            </a:r>
            <a:r>
              <a:rPr lang="en-US" altLang="zh-HK" dirty="0" smtClean="0"/>
              <a:t>.</a:t>
            </a:r>
          </a:p>
          <a:p>
            <a:endParaRPr lang="en-US" altLang="zh-HK" dirty="0" smtClean="0"/>
          </a:p>
          <a:p>
            <a:r>
              <a:rPr lang="en-US" altLang="zh-HK" dirty="0"/>
              <a:t>Hypothesis 3. When the information cost to independent directors is high, the moral hazard effect dominates the monitoring effect, and increasing D&amp;O insurance coverage does not improve firm value.</a:t>
            </a:r>
          </a:p>
        </p:txBody>
      </p:sp>
    </p:spTree>
    <p:extLst>
      <p:ext uri="{BB962C8B-B14F-4D97-AF65-F5344CB8AC3E}">
        <p14:creationId xmlns:p14="http://schemas.microsoft.com/office/powerpoint/2010/main" val="180647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Data</a:t>
            </a:r>
            <a:endParaRPr lang="en-US" dirty="0"/>
          </a:p>
        </p:txBody>
      </p:sp>
      <p:sp>
        <p:nvSpPr>
          <p:cNvPr id="14" name="Content Placeholder 13"/>
          <p:cNvSpPr>
            <a:spLocks noGrp="1"/>
          </p:cNvSpPr>
          <p:nvPr>
            <p:ph idx="1"/>
          </p:nvPr>
        </p:nvSpPr>
        <p:spPr>
          <a:xfrm>
            <a:off x="303212" y="1828800"/>
            <a:ext cx="10896600" cy="2971800"/>
          </a:xfrm>
        </p:spPr>
        <p:txBody>
          <a:bodyPr/>
          <a:lstStyle/>
          <a:p>
            <a:r>
              <a:rPr lang="en-US" altLang="zh-HK" dirty="0"/>
              <a:t>As Canadian public firms are required to disclose information about D&amp;O insurance in their proxy statements, this research uses a sample of firms on the S&amp;P/TSX Composite Index listed on the Toronto Stock </a:t>
            </a:r>
            <a:r>
              <a:rPr lang="en-US" altLang="zh-HK" dirty="0" smtClean="0"/>
              <a:t>Exchange from 2010 to 2014.</a:t>
            </a:r>
          </a:p>
          <a:p>
            <a:endParaRPr lang="en-US" altLang="zh-HK" dirty="0" smtClean="0"/>
          </a:p>
        </p:txBody>
      </p:sp>
      <p:graphicFrame>
        <p:nvGraphicFramePr>
          <p:cNvPr id="2" name="Diagram 1"/>
          <p:cNvGraphicFramePr/>
          <p:nvPr>
            <p:extLst>
              <p:ext uri="{D42A27DB-BD31-4B8C-83A1-F6EECF244321}">
                <p14:modId xmlns:p14="http://schemas.microsoft.com/office/powerpoint/2010/main" val="3625741785"/>
              </p:ext>
            </p:extLst>
          </p:nvPr>
        </p:nvGraphicFramePr>
        <p:xfrm>
          <a:off x="531812" y="2743200"/>
          <a:ext cx="10439400" cy="4080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of information cost to independent directors</a:t>
            </a:r>
            <a:endParaRPr lang="en-US" dirty="0"/>
          </a:p>
        </p:txBody>
      </p:sp>
      <p:sp>
        <p:nvSpPr>
          <p:cNvPr id="3" name="Content Placeholder 2"/>
          <p:cNvSpPr>
            <a:spLocks noGrp="1"/>
          </p:cNvSpPr>
          <p:nvPr>
            <p:ph sz="half" idx="1"/>
          </p:nvPr>
        </p:nvSpPr>
        <p:spPr>
          <a:xfrm>
            <a:off x="1217612" y="5486400"/>
            <a:ext cx="9601200" cy="1143000"/>
          </a:xfrm>
        </p:spPr>
        <p:txBody>
          <a:bodyPr/>
          <a:lstStyle/>
          <a:p>
            <a:r>
              <a:rPr lang="en-US" dirty="0" smtClean="0"/>
              <a:t>We then divide our whole sample into 3 subgroups according to their corresponding information cost.</a:t>
            </a:r>
          </a:p>
        </p:txBody>
      </p:sp>
      <mc:AlternateContent xmlns:mc="http://schemas.openxmlformats.org/markup-compatibility/2006" xmlns:a14="http://schemas.microsoft.com/office/drawing/2010/main">
        <mc:Choice Requires="a14">
          <p:sp>
            <p:nvSpPr>
              <p:cNvPr id="5" name="Rectangle 4"/>
              <p:cNvSpPr/>
              <p:nvPr/>
            </p:nvSpPr>
            <p:spPr>
              <a:xfrm>
                <a:off x="227012" y="3581400"/>
                <a:ext cx="11049000" cy="121533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HK" b="0" i="1" smtClean="0">
                          <a:latin typeface="Cambria Math"/>
                        </a:rPr>
                        <m:t>𝐼𝑛𝑓𝑜𝑟𝑚𝑎𝑡𝑖𝑜𝑛</m:t>
                      </m:r>
                      <m:r>
                        <a:rPr lang="en-US" altLang="zh-HK" b="0" i="1" smtClean="0">
                          <a:latin typeface="Cambria Math"/>
                        </a:rPr>
                        <m:t> </m:t>
                      </m:r>
                      <m:r>
                        <a:rPr lang="en-US" altLang="zh-HK" b="0" i="1" smtClean="0">
                          <a:latin typeface="Cambria Math"/>
                        </a:rPr>
                        <m:t>𝐶𝑜𝑠𝑡</m:t>
                      </m:r>
                      <m:r>
                        <a:rPr lang="en-US" altLang="zh-HK" b="0" i="1" smtClean="0">
                          <a:latin typeface="Cambria Math"/>
                        </a:rPr>
                        <m:t> </m:t>
                      </m:r>
                      <m:r>
                        <a:rPr lang="en-US" altLang="zh-HK" b="0" i="1" smtClean="0">
                          <a:latin typeface="Cambria Math"/>
                        </a:rPr>
                        <m:t>𝑡𝑜</m:t>
                      </m:r>
                      <m:r>
                        <a:rPr lang="en-US" altLang="zh-HK" b="0" i="1" smtClean="0">
                          <a:latin typeface="Cambria Math"/>
                        </a:rPr>
                        <m:t> </m:t>
                      </m:r>
                      <m:r>
                        <a:rPr lang="en-US" altLang="zh-HK" b="0" i="1" smtClean="0">
                          <a:latin typeface="Cambria Math"/>
                        </a:rPr>
                        <m:t>𝐼𝑛𝑑𝑒𝑝𝑒𝑛𝑑𝑒𝑛𝑡</m:t>
                      </m:r>
                      <m:r>
                        <a:rPr lang="en-US" altLang="zh-HK" b="0" i="1" smtClean="0">
                          <a:latin typeface="Cambria Math"/>
                        </a:rPr>
                        <m:t> </m:t>
                      </m:r>
                      <m:r>
                        <a:rPr lang="en-US" altLang="zh-HK" b="0" i="1" smtClean="0">
                          <a:latin typeface="Cambria Math"/>
                        </a:rPr>
                        <m:t>𝐷𝑖𝑟𝑒𝑐𝑡𝑜𝑟𝑠</m:t>
                      </m:r>
                    </m:oMath>
                  </m:oMathPara>
                </a14:m>
                <a:endParaRPr lang="en-US" altLang="zh-HK" b="0" i="1" dirty="0" smtClean="0">
                  <a:latin typeface="Cambria Math"/>
                </a:endParaRPr>
              </a:p>
              <a:p>
                <a:endParaRPr lang="en-US" altLang="zh-HK" i="1" dirty="0">
                  <a:latin typeface="Cambria Math"/>
                </a:endParaRPr>
              </a:p>
              <a:p>
                <a:pPr/>
                <a14:m>
                  <m:oMathPara xmlns:m="http://schemas.openxmlformats.org/officeDocument/2006/math">
                    <m:oMathParaPr>
                      <m:jc m:val="centerGroup"/>
                    </m:oMathParaPr>
                    <m:oMath xmlns:m="http://schemas.openxmlformats.org/officeDocument/2006/math">
                      <m:r>
                        <a:rPr lang="en-US" altLang="zh-HK" i="1">
                          <a:latin typeface="Cambria Math"/>
                        </a:rPr>
                        <m:t>=</m:t>
                      </m:r>
                      <m:f>
                        <m:fPr>
                          <m:ctrlPr>
                            <a:rPr lang="en-US" altLang="zh-HK" i="1">
                              <a:latin typeface="Cambria Math" panose="02040503050406030204" pitchFamily="18" charset="0"/>
                            </a:rPr>
                          </m:ctrlPr>
                        </m:fPr>
                        <m:num>
                          <m:r>
                            <a:rPr lang="en-US" altLang="zh-HK" b="0" i="1" smtClean="0">
                              <a:latin typeface="Cambria Math"/>
                            </a:rPr>
                            <m:t>1</m:t>
                          </m:r>
                        </m:num>
                        <m:den>
                          <m:r>
                            <a:rPr lang="en-US" altLang="zh-HK" i="1">
                              <a:latin typeface="Cambria Math"/>
                            </a:rPr>
                            <m:t>𝑡h𝑒</m:t>
                          </m:r>
                          <m:r>
                            <a:rPr lang="en-US" altLang="zh-HK" i="1">
                              <a:latin typeface="Cambria Math"/>
                            </a:rPr>
                            <m:t> </m:t>
                          </m:r>
                          <m:r>
                            <a:rPr lang="en-US" altLang="zh-HK" i="1">
                              <a:latin typeface="Cambria Math"/>
                            </a:rPr>
                            <m:t>𝑎𝑣𝑒𝑟𝑎𝑔𝑒</m:t>
                          </m:r>
                          <m:r>
                            <a:rPr lang="en-US" altLang="zh-HK" i="1">
                              <a:latin typeface="Cambria Math"/>
                            </a:rPr>
                            <m:t> </m:t>
                          </m:r>
                          <m:r>
                            <a:rPr lang="en-US" altLang="zh-HK" i="1">
                              <a:latin typeface="Cambria Math"/>
                            </a:rPr>
                            <m:t>𝑛𝑢𝑚𝑏𝑒𝑟</m:t>
                          </m:r>
                          <m:r>
                            <a:rPr lang="en-US" altLang="zh-HK" i="1">
                              <a:latin typeface="Cambria Math"/>
                            </a:rPr>
                            <m:t> </m:t>
                          </m:r>
                          <m:r>
                            <a:rPr lang="en-US" altLang="zh-HK" i="1">
                              <a:latin typeface="Cambria Math"/>
                            </a:rPr>
                            <m:t>𝑜𝑓</m:t>
                          </m:r>
                          <m:r>
                            <a:rPr lang="en-US" altLang="zh-HK" i="1">
                              <a:latin typeface="Cambria Math"/>
                            </a:rPr>
                            <m:t> </m:t>
                          </m:r>
                          <m:r>
                            <a:rPr lang="en-US" altLang="zh-HK" i="1">
                              <a:latin typeface="Cambria Math"/>
                            </a:rPr>
                            <m:t>𝑐𝑜𝑚𝑚𝑖𝑡𝑡𝑒𝑒𝑠</m:t>
                          </m:r>
                          <m:r>
                            <a:rPr lang="en-US" altLang="zh-HK" i="1">
                              <a:latin typeface="Cambria Math"/>
                            </a:rPr>
                            <m:t> </m:t>
                          </m:r>
                          <m:r>
                            <a:rPr lang="en-US" altLang="zh-HK" i="1">
                              <a:latin typeface="Cambria Math"/>
                            </a:rPr>
                            <m:t>𝑖𝑛</m:t>
                          </m:r>
                          <m:r>
                            <a:rPr lang="en-US" altLang="zh-HK" i="1">
                              <a:latin typeface="Cambria Math"/>
                            </a:rPr>
                            <m:t> </m:t>
                          </m:r>
                          <m:r>
                            <a:rPr lang="en-US" altLang="zh-HK" i="1">
                              <a:latin typeface="Cambria Math"/>
                            </a:rPr>
                            <m:t>𝑤h𝑖𝑐h</m:t>
                          </m:r>
                          <m:r>
                            <a:rPr lang="en-US" altLang="zh-HK" i="1">
                              <a:latin typeface="Cambria Math"/>
                            </a:rPr>
                            <m:t> </m:t>
                          </m:r>
                          <m:r>
                            <a:rPr lang="en-US" altLang="zh-HK" i="1">
                              <a:latin typeface="Cambria Math"/>
                            </a:rPr>
                            <m:t>𝑒𝑎𝑐h</m:t>
                          </m:r>
                          <m:r>
                            <a:rPr lang="en-US" altLang="zh-HK" i="1">
                              <a:latin typeface="Cambria Math"/>
                            </a:rPr>
                            <m:t> </m:t>
                          </m:r>
                          <m:r>
                            <a:rPr lang="en-US" altLang="zh-HK" i="1">
                              <a:latin typeface="Cambria Math"/>
                            </a:rPr>
                            <m:t>𝑖𝑛𝑑𝑒𝑝𝑒𝑛𝑑𝑒𝑛𝑡</m:t>
                          </m:r>
                          <m:r>
                            <a:rPr lang="en-US" altLang="zh-HK" i="1">
                              <a:latin typeface="Cambria Math"/>
                            </a:rPr>
                            <m:t> </m:t>
                          </m:r>
                          <m:r>
                            <a:rPr lang="en-US" altLang="zh-HK" i="1">
                              <a:latin typeface="Cambria Math"/>
                            </a:rPr>
                            <m:t>𝑑𝑖𝑟𝑒𝑐𝑡𝑜𝑟</m:t>
                          </m:r>
                          <m:r>
                            <a:rPr lang="en-US" altLang="zh-HK" i="1">
                              <a:latin typeface="Cambria Math"/>
                            </a:rPr>
                            <m:t> </m:t>
                          </m:r>
                          <m:r>
                            <a:rPr lang="en-US" altLang="zh-HK" i="1">
                              <a:latin typeface="Cambria Math"/>
                            </a:rPr>
                            <m:t>𝑝𝑎𝑟𝑡𝑖𝑐𝑖𝑝𝑎𝑡𝑒𝑠</m:t>
                          </m:r>
                          <m:r>
                            <a:rPr lang="en-US" altLang="zh-HK" i="1">
                              <a:latin typeface="Cambria Math"/>
                            </a:rPr>
                            <m:t> </m:t>
                          </m:r>
                          <m:r>
                            <a:rPr lang="en-US" altLang="zh-HK" i="1">
                              <a:latin typeface="Cambria Math"/>
                            </a:rPr>
                            <m:t>𝑖𝑛</m:t>
                          </m:r>
                          <m:r>
                            <a:rPr lang="en-US" altLang="zh-HK" i="1">
                              <a:latin typeface="Cambria Math"/>
                            </a:rPr>
                            <m:t> </m:t>
                          </m:r>
                          <m:r>
                            <a:rPr lang="en-US" altLang="zh-HK" i="1">
                              <a:latin typeface="Cambria Math"/>
                            </a:rPr>
                            <m:t>𝑡h𝑒</m:t>
                          </m:r>
                          <m:r>
                            <a:rPr lang="en-US" altLang="zh-HK" i="1">
                              <a:latin typeface="Cambria Math"/>
                            </a:rPr>
                            <m:t> </m:t>
                          </m:r>
                          <m:r>
                            <a:rPr lang="en-US" altLang="zh-HK" i="1">
                              <a:latin typeface="Cambria Math"/>
                            </a:rPr>
                            <m:t>𝑠𝑎𝑚𝑝𝑙𝑒</m:t>
                          </m:r>
                          <m:r>
                            <a:rPr lang="en-US" altLang="zh-HK" i="1">
                              <a:latin typeface="Cambria Math"/>
                            </a:rPr>
                            <m:t> </m:t>
                          </m:r>
                          <m:r>
                            <a:rPr lang="en-US" altLang="zh-HK" i="1">
                              <a:latin typeface="Cambria Math"/>
                            </a:rPr>
                            <m:t>𝑝𝑒𝑟𝑖𝑜𝑑</m:t>
                          </m:r>
                        </m:den>
                      </m:f>
                    </m:oMath>
                  </m:oMathPara>
                </a14:m>
                <a:endParaRPr lang="zh-HK"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7012" y="3581400"/>
                <a:ext cx="11049000" cy="1215333"/>
              </a:xfrm>
              <a:prstGeom prst="rect">
                <a:avLst/>
              </a:prstGeom>
              <a:blipFill rotWithShape="1">
                <a:blip r:embed="rId3"/>
                <a:stretch>
                  <a:fillRect l="-110" r="-1103"/>
                </a:stretch>
              </a:blipFill>
            </p:spPr>
            <p:txBody>
              <a:bodyPr/>
              <a:lstStyle/>
              <a:p>
                <a:r>
                  <a:rPr lang="zh-HK" altLang="en-US">
                    <a:noFill/>
                  </a:rPr>
                  <a:t> </a:t>
                </a:r>
              </a:p>
            </p:txBody>
          </p:sp>
        </mc:Fallback>
      </mc:AlternateContent>
      <p:sp>
        <p:nvSpPr>
          <p:cNvPr id="7" name="Content Placeholder 2"/>
          <p:cNvSpPr>
            <a:spLocks noGrp="1"/>
          </p:cNvSpPr>
          <p:nvPr>
            <p:ph sz="half" idx="1"/>
          </p:nvPr>
        </p:nvSpPr>
        <p:spPr>
          <a:xfrm>
            <a:off x="1217612" y="1981200"/>
            <a:ext cx="9829800" cy="1600200"/>
          </a:xfrm>
        </p:spPr>
        <p:txBody>
          <a:bodyPr>
            <a:noAutofit/>
          </a:bodyPr>
          <a:lstStyle/>
          <a:p>
            <a:r>
              <a:rPr lang="en-US" dirty="0" smtClean="0"/>
              <a:t>As </a:t>
            </a:r>
            <a:r>
              <a:rPr lang="en-US" dirty="0"/>
              <a:t>most decision making takes place at the committee level (</a:t>
            </a:r>
            <a:r>
              <a:rPr lang="en-US" dirty="0" err="1" smtClean="0"/>
              <a:t>Kesner</a:t>
            </a:r>
            <a:r>
              <a:rPr lang="en-US" dirty="0"/>
              <a:t>, 1988) and independent directors who serve on multiple monitoring committees have a more complete understanding of the firm and can make more informed decisions (</a:t>
            </a:r>
            <a:r>
              <a:rPr lang="en-US" dirty="0" err="1"/>
              <a:t>Faleye</a:t>
            </a:r>
            <a:r>
              <a:rPr lang="en-US" dirty="0"/>
              <a:t> </a:t>
            </a:r>
            <a:r>
              <a:rPr lang="en-US" i="1" dirty="0"/>
              <a:t>et </a:t>
            </a:r>
            <a:r>
              <a:rPr lang="en-US" i="1" dirty="0" smtClean="0"/>
              <a:t>al.</a:t>
            </a:r>
            <a:r>
              <a:rPr lang="en-US" dirty="0" smtClean="0"/>
              <a:t>, 2011), we argue that the information cost decreases with the number of committees on which each independent director serves.</a:t>
            </a:r>
          </a:p>
        </p:txBody>
      </p:sp>
    </p:spTree>
    <p:extLst>
      <p:ext uri="{BB962C8B-B14F-4D97-AF65-F5344CB8AC3E}">
        <p14:creationId xmlns:p14="http://schemas.microsoft.com/office/powerpoint/2010/main" val="5222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Empirical Model</a:t>
            </a:r>
            <a:endParaRPr lang="en-US" dirty="0"/>
          </a:p>
        </p:txBody>
      </p:sp>
      <p:sp>
        <p:nvSpPr>
          <p:cNvPr id="14" name="Content Placeholder 13"/>
          <p:cNvSpPr>
            <a:spLocks noGrp="1"/>
          </p:cNvSpPr>
          <p:nvPr>
            <p:ph idx="1"/>
          </p:nvPr>
        </p:nvSpPr>
        <p:spPr>
          <a:xfrm>
            <a:off x="455612" y="1828800"/>
            <a:ext cx="10744200" cy="4495800"/>
          </a:xfrm>
        </p:spPr>
        <p:txBody>
          <a:bodyPr/>
          <a:lstStyle/>
          <a:p>
            <a:r>
              <a:rPr lang="en-US" altLang="zh-HK" dirty="0"/>
              <a:t>The baseline empirical </a:t>
            </a:r>
            <a:r>
              <a:rPr lang="en-US" altLang="zh-HK" dirty="0" smtClean="0"/>
              <a:t>model is:</a:t>
            </a:r>
            <a:endParaRPr lang="en-US" altLang="zh-HK" i="1" dirty="0" smtClean="0"/>
          </a:p>
          <a:p>
            <a:pPr marL="45720" indent="0">
              <a:buNone/>
            </a:pPr>
            <a:r>
              <a:rPr lang="en-US" altLang="zh-HK" i="1" dirty="0" smtClean="0"/>
              <a:t>                                                       V</a:t>
            </a:r>
            <a:r>
              <a:rPr lang="en-US" altLang="zh-HK" i="1" baseline="-25000" dirty="0" smtClean="0"/>
              <a:t>jt+1</a:t>
            </a:r>
            <a:r>
              <a:rPr lang="en-US" altLang="zh-HK" dirty="0" smtClean="0"/>
              <a:t> </a:t>
            </a:r>
            <a:r>
              <a:rPr lang="en-US" altLang="zh-HK" dirty="0"/>
              <a:t>= </a:t>
            </a:r>
            <a:r>
              <a:rPr lang="en-US" altLang="zh-HK" i="1" dirty="0"/>
              <a:t>α</a:t>
            </a:r>
            <a:r>
              <a:rPr lang="en-US" altLang="zh-HK" i="1" dirty="0" err="1"/>
              <a:t>ICR</a:t>
            </a:r>
            <a:r>
              <a:rPr lang="en-US" altLang="zh-HK" i="1" baseline="-25000" dirty="0" err="1"/>
              <a:t>jt</a:t>
            </a:r>
            <a:r>
              <a:rPr lang="en-US" altLang="zh-HK" dirty="0"/>
              <a:t> + …… + </a:t>
            </a:r>
            <a:r>
              <a:rPr lang="en-US" altLang="zh-HK" i="1" dirty="0" err="1"/>
              <a:t>f</a:t>
            </a:r>
            <a:r>
              <a:rPr lang="en-US" altLang="zh-HK" i="1" baseline="-25000" dirty="0" err="1"/>
              <a:t>j</a:t>
            </a:r>
            <a:r>
              <a:rPr lang="en-US" altLang="zh-HK" dirty="0"/>
              <a:t> + </a:t>
            </a:r>
            <a:r>
              <a:rPr lang="en-US" altLang="zh-HK" i="1" dirty="0" err="1"/>
              <a:t>s</a:t>
            </a:r>
            <a:r>
              <a:rPr lang="en-US" altLang="zh-HK" i="1" baseline="-25000" dirty="0" err="1"/>
              <a:t>t</a:t>
            </a:r>
            <a:r>
              <a:rPr lang="en-US" altLang="zh-HK" dirty="0"/>
              <a:t> + </a:t>
            </a:r>
            <a:r>
              <a:rPr lang="en-US" altLang="zh-HK" i="1" dirty="0" err="1"/>
              <a:t>e</a:t>
            </a:r>
            <a:r>
              <a:rPr lang="en-US" altLang="zh-HK" i="1" baseline="-25000" dirty="0" err="1"/>
              <a:t>jt</a:t>
            </a:r>
            <a:r>
              <a:rPr lang="en-US" altLang="zh-HK" dirty="0"/>
              <a:t> </a:t>
            </a:r>
            <a:r>
              <a:rPr lang="en-US" altLang="zh-HK" dirty="0" smtClean="0"/>
              <a:t>                                                 (1)</a:t>
            </a:r>
          </a:p>
          <a:p>
            <a:pPr marL="45720" indent="0">
              <a:buNone/>
            </a:pPr>
            <a:r>
              <a:rPr lang="en-US" altLang="zh-HK" i="1" dirty="0"/>
              <a:t>w</a:t>
            </a:r>
            <a:r>
              <a:rPr lang="en-US" altLang="zh-HK" i="1" dirty="0" smtClean="0"/>
              <a:t>here j</a:t>
            </a:r>
            <a:r>
              <a:rPr lang="en-US" altLang="zh-HK" dirty="0" smtClean="0"/>
              <a:t> </a:t>
            </a:r>
            <a:r>
              <a:rPr lang="en-US" altLang="zh-HK" dirty="0"/>
              <a:t>represents a firm, </a:t>
            </a:r>
            <a:r>
              <a:rPr lang="en-US" altLang="zh-HK" i="1" dirty="0"/>
              <a:t>t</a:t>
            </a:r>
            <a:r>
              <a:rPr lang="en-US" altLang="zh-HK" dirty="0"/>
              <a:t> represents a year, </a:t>
            </a:r>
            <a:r>
              <a:rPr lang="en-US" altLang="zh-HK" i="1" dirty="0"/>
              <a:t>V</a:t>
            </a:r>
            <a:r>
              <a:rPr lang="en-US" altLang="zh-HK" dirty="0"/>
              <a:t> is the firm value, </a:t>
            </a:r>
            <a:r>
              <a:rPr lang="en-US" altLang="zh-HK" i="1" dirty="0"/>
              <a:t>ICR</a:t>
            </a:r>
            <a:r>
              <a:rPr lang="en-US" altLang="zh-HK" dirty="0"/>
              <a:t> is the insurance coverage ratio, </a:t>
            </a:r>
            <a:r>
              <a:rPr lang="en-US" altLang="zh-HK" i="1" dirty="0"/>
              <a:t>f</a:t>
            </a:r>
            <a:r>
              <a:rPr lang="en-US" altLang="zh-HK" dirty="0"/>
              <a:t> is the firm-specific effect, </a:t>
            </a:r>
            <a:r>
              <a:rPr lang="en-US" altLang="zh-HK" i="1" dirty="0"/>
              <a:t>s</a:t>
            </a:r>
            <a:r>
              <a:rPr lang="en-US" altLang="zh-HK" dirty="0"/>
              <a:t> is the year-specific effect, and </a:t>
            </a:r>
            <a:r>
              <a:rPr lang="en-US" altLang="zh-HK" i="1" dirty="0"/>
              <a:t>e</a:t>
            </a:r>
            <a:r>
              <a:rPr lang="en-US" altLang="zh-HK" dirty="0"/>
              <a:t> is the error term</a:t>
            </a:r>
            <a:r>
              <a:rPr lang="en-US" altLang="zh-HK" dirty="0" smtClean="0"/>
              <a:t>.</a:t>
            </a:r>
          </a:p>
          <a:p>
            <a:pPr marL="45720" indent="0">
              <a:buNone/>
            </a:pPr>
            <a:endParaRPr lang="en-US" altLang="zh-HK" dirty="0" smtClean="0"/>
          </a:p>
          <a:p>
            <a:r>
              <a:rPr lang="en-US" altLang="zh-HK" dirty="0" smtClean="0"/>
              <a:t>To </a:t>
            </a:r>
            <a:r>
              <a:rPr lang="en-US" altLang="zh-HK" dirty="0"/>
              <a:t>eliminate the firm-specific effect, we run a regression on the first differences as follows</a:t>
            </a:r>
            <a:r>
              <a:rPr lang="en-US" altLang="zh-HK" dirty="0" smtClean="0"/>
              <a:t>:</a:t>
            </a:r>
          </a:p>
          <a:p>
            <a:pPr marL="45720" indent="0">
              <a:buNone/>
            </a:pPr>
            <a:r>
              <a:rPr lang="en-US" altLang="zh-HK" i="1" dirty="0" smtClean="0"/>
              <a:t>                               V</a:t>
            </a:r>
            <a:r>
              <a:rPr lang="en-US" altLang="zh-HK" i="1" baseline="-25000" dirty="0" smtClean="0"/>
              <a:t>jt+1</a:t>
            </a:r>
            <a:r>
              <a:rPr lang="en-US" altLang="zh-HK" dirty="0" smtClean="0"/>
              <a:t> </a:t>
            </a:r>
            <a:r>
              <a:rPr lang="en-US" altLang="zh-HK" dirty="0"/>
              <a:t>– </a:t>
            </a:r>
            <a:r>
              <a:rPr lang="en-US" altLang="zh-HK" i="1" dirty="0" err="1"/>
              <a:t>V</a:t>
            </a:r>
            <a:r>
              <a:rPr lang="en-US" altLang="zh-HK" i="1" baseline="-25000" dirty="0" err="1"/>
              <a:t>jt</a:t>
            </a:r>
            <a:r>
              <a:rPr lang="en-US" altLang="zh-HK" i="1" baseline="-25000" dirty="0"/>
              <a:t> </a:t>
            </a:r>
            <a:r>
              <a:rPr lang="en-US" altLang="zh-HK" dirty="0"/>
              <a:t>= </a:t>
            </a:r>
            <a:r>
              <a:rPr lang="en-US" altLang="zh-HK" i="1" dirty="0"/>
              <a:t>α</a:t>
            </a:r>
            <a:r>
              <a:rPr lang="en-US" altLang="zh-HK" dirty="0"/>
              <a:t>(</a:t>
            </a:r>
            <a:r>
              <a:rPr lang="en-US" altLang="zh-HK" i="1" dirty="0" err="1"/>
              <a:t>ICR</a:t>
            </a:r>
            <a:r>
              <a:rPr lang="en-US" altLang="zh-HK" i="1" baseline="-25000" dirty="0" err="1"/>
              <a:t>jt</a:t>
            </a:r>
            <a:r>
              <a:rPr lang="en-US" altLang="zh-HK" dirty="0"/>
              <a:t> – </a:t>
            </a:r>
            <a:r>
              <a:rPr lang="en-US" altLang="zh-HK" i="1" dirty="0"/>
              <a:t>ICR</a:t>
            </a:r>
            <a:r>
              <a:rPr lang="en-US" altLang="zh-HK" i="1" baseline="-25000" dirty="0"/>
              <a:t>jt-1</a:t>
            </a:r>
            <a:r>
              <a:rPr lang="en-US" altLang="zh-HK" dirty="0"/>
              <a:t>) + control </a:t>
            </a:r>
            <a:r>
              <a:rPr lang="en-US" altLang="zh-HK" dirty="0" err="1"/>
              <a:t>variables</a:t>
            </a:r>
            <a:r>
              <a:rPr lang="en-US" altLang="zh-HK" baseline="-25000" dirty="0" err="1"/>
              <a:t>t</a:t>
            </a:r>
            <a:r>
              <a:rPr lang="en-US" altLang="zh-HK" dirty="0"/>
              <a:t> + (</a:t>
            </a:r>
            <a:r>
              <a:rPr lang="en-US" altLang="zh-HK" i="1" dirty="0" err="1"/>
              <a:t>s</a:t>
            </a:r>
            <a:r>
              <a:rPr lang="en-US" altLang="zh-HK" i="1" baseline="-25000" dirty="0" err="1"/>
              <a:t>t</a:t>
            </a:r>
            <a:r>
              <a:rPr lang="en-US" altLang="zh-HK" dirty="0"/>
              <a:t> – </a:t>
            </a:r>
            <a:r>
              <a:rPr lang="en-US" altLang="zh-HK" i="1" dirty="0"/>
              <a:t>s</a:t>
            </a:r>
            <a:r>
              <a:rPr lang="en-US" altLang="zh-HK" i="1" baseline="-25000" dirty="0"/>
              <a:t>t-1</a:t>
            </a:r>
            <a:r>
              <a:rPr lang="en-US" altLang="zh-HK" dirty="0"/>
              <a:t>)+ (</a:t>
            </a:r>
            <a:r>
              <a:rPr lang="en-US" altLang="zh-HK" i="1" dirty="0" err="1"/>
              <a:t>e</a:t>
            </a:r>
            <a:r>
              <a:rPr lang="en-US" altLang="zh-HK" i="1" baseline="-25000" dirty="0" err="1"/>
              <a:t>jt</a:t>
            </a:r>
            <a:r>
              <a:rPr lang="en-US" altLang="zh-HK" baseline="-25000" dirty="0"/>
              <a:t> </a:t>
            </a:r>
            <a:r>
              <a:rPr lang="en-US" altLang="zh-HK" dirty="0"/>
              <a:t>– </a:t>
            </a:r>
            <a:r>
              <a:rPr lang="en-US" altLang="zh-HK" i="1" dirty="0"/>
              <a:t>e</a:t>
            </a:r>
            <a:r>
              <a:rPr lang="en-US" altLang="zh-HK" i="1" baseline="-25000" dirty="0"/>
              <a:t>jt-1</a:t>
            </a:r>
            <a:r>
              <a:rPr lang="en-US" altLang="zh-HK" dirty="0"/>
              <a:t>) </a:t>
            </a:r>
            <a:r>
              <a:rPr lang="en-US" altLang="zh-HK" dirty="0" smtClean="0"/>
              <a:t>          (2)</a:t>
            </a:r>
          </a:p>
          <a:p>
            <a:pPr marL="45720" indent="0">
              <a:buNone/>
            </a:pPr>
            <a:r>
              <a:rPr lang="en-US" altLang="zh-HK" dirty="0" smtClean="0"/>
              <a:t>where (</a:t>
            </a:r>
            <a:r>
              <a:rPr lang="en-US" altLang="zh-HK" i="1" dirty="0" smtClean="0"/>
              <a:t>V</a:t>
            </a:r>
            <a:r>
              <a:rPr lang="en-US" altLang="zh-HK" i="1" baseline="-25000" dirty="0" smtClean="0"/>
              <a:t>jt+1</a:t>
            </a:r>
            <a:r>
              <a:rPr lang="en-US" altLang="zh-HK" dirty="0" smtClean="0"/>
              <a:t> – </a:t>
            </a:r>
            <a:r>
              <a:rPr lang="en-US" altLang="zh-HK" i="1" dirty="0" err="1" smtClean="0"/>
              <a:t>V</a:t>
            </a:r>
            <a:r>
              <a:rPr lang="en-US" altLang="zh-HK" i="1" baseline="-25000" dirty="0" err="1" smtClean="0"/>
              <a:t>jt</a:t>
            </a:r>
            <a:r>
              <a:rPr lang="en-US" altLang="zh-HK" dirty="0" smtClean="0"/>
              <a:t>) is represented by the changes in Tobin’s Q, market capitalization, and stock price from year t to year </a:t>
            </a:r>
            <a:r>
              <a:rPr lang="en-US" altLang="zh-HK" i="1" dirty="0" smtClean="0"/>
              <a:t>t+1</a:t>
            </a:r>
            <a:r>
              <a:rPr lang="en-US" altLang="zh-HK" dirty="0" smtClean="0"/>
              <a:t>. We include </a:t>
            </a:r>
            <a:r>
              <a:rPr lang="en-US" altLang="zh-HK" dirty="0"/>
              <a:t>board size, book leverage ratio, firm age, and the logarithm of the market value of </a:t>
            </a:r>
            <a:r>
              <a:rPr lang="en-US" altLang="zh-HK" dirty="0" smtClean="0"/>
              <a:t>equity as </a:t>
            </a:r>
            <a:r>
              <a:rPr lang="en-US" altLang="zh-HK" dirty="0"/>
              <a:t>control variables</a:t>
            </a:r>
            <a:r>
              <a:rPr lang="en-US" altLang="zh-HK" dirty="0" smtClean="0"/>
              <a:t>. Regression (2) is then run on the whole sample and the 3 subgroups with different information cost separately.</a:t>
            </a:r>
            <a:endParaRPr lang="en-US" altLang="zh-HK" dirty="0"/>
          </a:p>
        </p:txBody>
      </p:sp>
    </p:spTree>
    <p:extLst>
      <p:ext uri="{BB962C8B-B14F-4D97-AF65-F5344CB8AC3E}">
        <p14:creationId xmlns:p14="http://schemas.microsoft.com/office/powerpoint/2010/main" val="6108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TotalTime>
  <Words>5074</Words>
  <Application>Microsoft Office PowerPoint</Application>
  <PresentationFormat>自訂</PresentationFormat>
  <Paragraphs>1137</Paragraphs>
  <Slides>31</Slides>
  <Notes>25</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31</vt:i4>
      </vt:variant>
    </vt:vector>
  </HeadingPairs>
  <TitlesOfParts>
    <vt:vector size="43" baseType="lpstr">
      <vt:lpstr>SimSun</vt:lpstr>
      <vt:lpstr>幼圆</vt:lpstr>
      <vt:lpstr>微軟正黑體</vt:lpstr>
      <vt:lpstr>新細明體</vt:lpstr>
      <vt:lpstr>Arial</vt:lpstr>
      <vt:lpstr>Brush Script MT</vt:lpstr>
      <vt:lpstr>Calibri</vt:lpstr>
      <vt:lpstr>Cambria Math</vt:lpstr>
      <vt:lpstr>Comic Sans MS</vt:lpstr>
      <vt:lpstr>Franklin Gothic Medium</vt:lpstr>
      <vt:lpstr>Times New Roman</vt:lpstr>
      <vt:lpstr>Business Contrast 16x9</vt:lpstr>
      <vt:lpstr>Does Information Matter?  The Effects of Directors‘ and Officers’ Insurance on Shareholder Wealth</vt:lpstr>
      <vt:lpstr>Imperative Virtue or Inevitable Evil? </vt:lpstr>
      <vt:lpstr>Motivation</vt:lpstr>
      <vt:lpstr>Motivation</vt:lpstr>
      <vt:lpstr>Conceptual Framework… Chang et al. (2004) </vt:lpstr>
      <vt:lpstr>Hypothesis</vt:lpstr>
      <vt:lpstr>Data</vt:lpstr>
      <vt:lpstr>Measure of information cost to independent directors</vt:lpstr>
      <vt:lpstr>Empirical Model</vt:lpstr>
      <vt:lpstr>Empirical Results</vt:lpstr>
      <vt:lpstr>Empirical Results</vt:lpstr>
      <vt:lpstr>Empirical Results</vt:lpstr>
      <vt:lpstr>Self-selection correction </vt:lpstr>
      <vt:lpstr>Self-selection correction: Empirical Results</vt:lpstr>
      <vt:lpstr>Self-selection correction: Empirical Results</vt:lpstr>
      <vt:lpstr>Self-selection correction: Empirical Results</vt:lpstr>
      <vt:lpstr>Scatter Plots  by Groups  (All firms)</vt:lpstr>
      <vt:lpstr>Scatter Plots:  Low Info. Cost Group</vt:lpstr>
      <vt:lpstr>Scatter Plots:  Medium Info. Cost Group</vt:lpstr>
      <vt:lpstr>Scatter Plots:  High Info. Cost Group</vt:lpstr>
      <vt:lpstr>Empirical Results</vt:lpstr>
      <vt:lpstr>Is change in D&amp;O insurance coverage endogenously determined?</vt:lpstr>
      <vt:lpstr>Is change in D&amp;O insurance coverage endogenously determined?</vt:lpstr>
      <vt:lpstr>Is change in D&amp;O insurance coverage endogenously determined?</vt:lpstr>
      <vt:lpstr>Are empirical results dependent on the choice of proxy for information cost?</vt:lpstr>
      <vt:lpstr>Are empirical results dependent on the choice of proxy for information cost?</vt:lpstr>
      <vt:lpstr>Are there alternative interpretation of empirical results?</vt:lpstr>
      <vt:lpstr>Does decreasing the information cost improve firm value?</vt:lpstr>
      <vt:lpstr>Does decreasing the information cost improve firm value?</vt:lpstr>
      <vt:lpstr>Conclusion</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JasonYeh_fin</dc:creator>
  <cp:lastModifiedBy>Stella Chen</cp:lastModifiedBy>
  <cp:revision>62</cp:revision>
  <cp:lastPrinted>2015-09-22T03:46:40Z</cp:lastPrinted>
  <dcterms:created xsi:type="dcterms:W3CDTF">2013-12-03T00:46:34Z</dcterms:created>
  <dcterms:modified xsi:type="dcterms:W3CDTF">2015-09-30T01:18:35Z</dcterms:modified>
</cp:coreProperties>
</file>