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78" r:id="rId1"/>
  </p:sldMasterIdLst>
  <p:notesMasterIdLst>
    <p:notesMasterId r:id="rId22"/>
  </p:notesMasterIdLst>
  <p:handoutMasterIdLst>
    <p:handoutMasterId r:id="rId23"/>
  </p:handoutMasterIdLst>
  <p:sldIdLst>
    <p:sldId id="256" r:id="rId2"/>
    <p:sldId id="296" r:id="rId3"/>
    <p:sldId id="297" r:id="rId4"/>
    <p:sldId id="298" r:id="rId5"/>
    <p:sldId id="305" r:id="rId6"/>
    <p:sldId id="262" r:id="rId7"/>
    <p:sldId id="269" r:id="rId8"/>
    <p:sldId id="303" r:id="rId9"/>
    <p:sldId id="302" r:id="rId10"/>
    <p:sldId id="304" r:id="rId11"/>
    <p:sldId id="299" r:id="rId12"/>
    <p:sldId id="300" r:id="rId13"/>
    <p:sldId id="291" r:id="rId14"/>
    <p:sldId id="290" r:id="rId15"/>
    <p:sldId id="301" r:id="rId16"/>
    <p:sldId id="293" r:id="rId17"/>
    <p:sldId id="294" r:id="rId18"/>
    <p:sldId id="295" r:id="rId19"/>
    <p:sldId id="306" r:id="rId20"/>
    <p:sldId id="271" r:id="rId21"/>
  </p:sldIdLst>
  <p:sldSz cx="9144000" cy="6858000" type="screen4x3"/>
  <p:notesSz cx="6735763" cy="9866313"/>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08">
          <p15:clr>
            <a:srgbClr val="A4A3A4"/>
          </p15:clr>
        </p15:guide>
        <p15:guide id="2" pos="2122">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anisha"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autoAdjust="0"/>
    <p:restoredTop sz="99150" autoAdjust="0"/>
  </p:normalViewPr>
  <p:slideViewPr>
    <p:cSldViewPr>
      <p:cViewPr varScale="1">
        <p:scale>
          <a:sx n="92" d="100"/>
          <a:sy n="92" d="100"/>
        </p:scale>
        <p:origin x="942" y="84"/>
      </p:cViewPr>
      <p:guideLst>
        <p:guide orient="horz" pos="2160"/>
        <p:guide pos="2880"/>
      </p:guideLst>
    </p:cSldViewPr>
  </p:slideViewPr>
  <p:notesTextViewPr>
    <p:cViewPr>
      <p:scale>
        <a:sx n="1" d="1"/>
        <a:sy n="1" d="1"/>
      </p:scale>
      <p:origin x="0" y="0"/>
    </p:cViewPr>
  </p:notesTextViewPr>
  <p:sorterViewPr>
    <p:cViewPr>
      <p:scale>
        <a:sx n="90" d="100"/>
        <a:sy n="90" d="100"/>
      </p:scale>
      <p:origin x="0" y="0"/>
    </p:cViewPr>
  </p:sorterViewPr>
  <p:notesViewPr>
    <p:cSldViewPr>
      <p:cViewPr>
        <p:scale>
          <a:sx n="96" d="100"/>
          <a:sy n="96" d="100"/>
        </p:scale>
        <p:origin x="-1722" y="936"/>
      </p:cViewPr>
      <p:guideLst>
        <p:guide orient="horz" pos="3108"/>
        <p:guide pos="2122"/>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oleObject" Target="Macintosh%20HD:Users:xingyuqing:ADBI_20110901_20140811:Documents:My%20Documents:research:Value_added_New_research:value_added_02.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Macintosh%20HD:Users:yuqingxing:Documents:research:Xing_Yothin_2015:value_added_02.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1"/>
          <c:order val="0"/>
          <c:invertIfNegative val="0"/>
          <c:cat>
            <c:numRef>
              <c:f>Sheet2!$B$34:$Q$34</c:f>
              <c:numCache>
                <c:formatCode>General</c:formatCode>
                <c:ptCount val="16"/>
                <c:pt idx="0">
                  <c:v>1997</c:v>
                </c:pt>
                <c:pt idx="1">
                  <c:v>1998</c:v>
                </c:pt>
                <c:pt idx="2">
                  <c:v>1999</c:v>
                </c:pt>
                <c:pt idx="3">
                  <c:v>2000</c:v>
                </c:pt>
                <c:pt idx="4">
                  <c:v>2001</c:v>
                </c:pt>
                <c:pt idx="5">
                  <c:v>2002</c:v>
                </c:pt>
                <c:pt idx="6">
                  <c:v>2003</c:v>
                </c:pt>
                <c:pt idx="7">
                  <c:v>2004</c:v>
                </c:pt>
                <c:pt idx="8">
                  <c:v>2005</c:v>
                </c:pt>
                <c:pt idx="9">
                  <c:v>2006</c:v>
                </c:pt>
                <c:pt idx="10">
                  <c:v>2007</c:v>
                </c:pt>
                <c:pt idx="11">
                  <c:v>2008</c:v>
                </c:pt>
                <c:pt idx="12">
                  <c:v>2009</c:v>
                </c:pt>
                <c:pt idx="13">
                  <c:v>2010</c:v>
                </c:pt>
                <c:pt idx="14">
                  <c:v>2011</c:v>
                </c:pt>
                <c:pt idx="15">
                  <c:v>2012</c:v>
                </c:pt>
              </c:numCache>
            </c:numRef>
          </c:cat>
          <c:val>
            <c:numRef>
              <c:f>Sheet2!$B$35:$Q$35</c:f>
              <c:numCache>
                <c:formatCode>0</c:formatCode>
                <c:ptCount val="16"/>
                <c:pt idx="0">
                  <c:v>24.615492098978709</c:v>
                </c:pt>
                <c:pt idx="1">
                  <c:v>38.511444404087491</c:v>
                </c:pt>
                <c:pt idx="2">
                  <c:v>38.903948778112436</c:v>
                </c:pt>
                <c:pt idx="3">
                  <c:v>47.716950497173407</c:v>
                </c:pt>
                <c:pt idx="4">
                  <c:v>56.109252780239423</c:v>
                </c:pt>
                <c:pt idx="5">
                  <c:v>31.44092517073376</c:v>
                </c:pt>
                <c:pt idx="6">
                  <c:v>29.196245696282901</c:v>
                </c:pt>
                <c:pt idx="7">
                  <c:v>28.45667646951426</c:v>
                </c:pt>
                <c:pt idx="8">
                  <c:v>27.54392915573748</c:v>
                </c:pt>
                <c:pt idx="9">
                  <c:v>31.230149411019848</c:v>
                </c:pt>
                <c:pt idx="10">
                  <c:v>39.994319064282443</c:v>
                </c:pt>
                <c:pt idx="11">
                  <c:v>43.971836191931047</c:v>
                </c:pt>
                <c:pt idx="12">
                  <c:v>45.36195218488038</c:v>
                </c:pt>
                <c:pt idx="13">
                  <c:v>44.928642280103652</c:v>
                </c:pt>
                <c:pt idx="14">
                  <c:v>45.50787649076527</c:v>
                </c:pt>
                <c:pt idx="15">
                  <c:v>45.321470974059167</c:v>
                </c:pt>
              </c:numCache>
            </c:numRef>
          </c:val>
        </c:ser>
        <c:dLbls>
          <c:showLegendKey val="0"/>
          <c:showVal val="0"/>
          <c:showCatName val="0"/>
          <c:showSerName val="0"/>
          <c:showPercent val="0"/>
          <c:showBubbleSize val="0"/>
        </c:dLbls>
        <c:gapWidth val="150"/>
        <c:axId val="134402640"/>
        <c:axId val="134403760"/>
      </c:barChart>
      <c:catAx>
        <c:axId val="134402640"/>
        <c:scaling>
          <c:orientation val="minMax"/>
        </c:scaling>
        <c:delete val="0"/>
        <c:axPos val="b"/>
        <c:numFmt formatCode="General" sourceLinked="1"/>
        <c:majorTickMark val="none"/>
        <c:minorTickMark val="none"/>
        <c:tickLblPos val="nextTo"/>
        <c:crossAx val="134403760"/>
        <c:crosses val="autoZero"/>
        <c:auto val="1"/>
        <c:lblAlgn val="ctr"/>
        <c:lblOffset val="100"/>
        <c:noMultiLvlLbl val="0"/>
      </c:catAx>
      <c:valAx>
        <c:axId val="134403760"/>
        <c:scaling>
          <c:orientation val="minMax"/>
        </c:scaling>
        <c:delete val="0"/>
        <c:axPos val="l"/>
        <c:majorGridlines>
          <c:spPr>
            <a:ln>
              <a:noFill/>
            </a:ln>
          </c:spPr>
        </c:majorGridlines>
        <c:numFmt formatCode="0" sourceLinked="1"/>
        <c:majorTickMark val="none"/>
        <c:minorTickMark val="none"/>
        <c:tickLblPos val="nextTo"/>
        <c:crossAx val="134402640"/>
        <c:crosses val="autoZero"/>
        <c:crossBetween val="between"/>
      </c:valAx>
    </c:plotArea>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5"/>
          <c:order val="0"/>
          <c:tx>
            <c:strRef>
              <c:f>Sheet1!$F$2</c:f>
              <c:strCache>
                <c:ptCount val="1"/>
                <c:pt idx="0">
                  <c:v>share of processing exports</c:v>
                </c:pt>
              </c:strCache>
            </c:strRef>
          </c:tx>
          <c:spPr>
            <a:ln>
              <a:solidFill>
                <a:srgbClr val="FF0000"/>
              </a:solidFill>
            </a:ln>
          </c:spPr>
          <c:marker>
            <c:symbol val="none"/>
          </c:marker>
          <c:cat>
            <c:strRef>
              <c:f>Sheet1!$A$3:$A$22</c:f>
              <c:strCache>
                <c:ptCount val="20"/>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strCache>
            </c:strRef>
          </c:cat>
          <c:val>
            <c:numRef>
              <c:f>Sheet1!$F$3:$F$22</c:f>
              <c:numCache>
                <c:formatCode>0</c:formatCode>
                <c:ptCount val="20"/>
                <c:pt idx="0">
                  <c:v>48.179638107695652</c:v>
                </c:pt>
                <c:pt idx="1">
                  <c:v>47.103545161556902</c:v>
                </c:pt>
                <c:pt idx="2">
                  <c:v>49.536227987632287</c:v>
                </c:pt>
                <c:pt idx="3">
                  <c:v>55.809334657397883</c:v>
                </c:pt>
                <c:pt idx="4">
                  <c:v>54.543465178620274</c:v>
                </c:pt>
                <c:pt idx="5">
                  <c:v>56.937564639921632</c:v>
                </c:pt>
                <c:pt idx="6">
                  <c:v>56.892217719181239</c:v>
                </c:pt>
                <c:pt idx="7">
                  <c:v>55.136436597110752</c:v>
                </c:pt>
                <c:pt idx="8">
                  <c:v>55.392709507703877</c:v>
                </c:pt>
                <c:pt idx="9">
                  <c:v>55.251842751842162</c:v>
                </c:pt>
                <c:pt idx="10">
                  <c:v>55.153938132661537</c:v>
                </c:pt>
                <c:pt idx="11">
                  <c:v>55.281209444996882</c:v>
                </c:pt>
                <c:pt idx="12">
                  <c:v>54.662379421221857</c:v>
                </c:pt>
                <c:pt idx="13">
                  <c:v>52.6739457986749</c:v>
                </c:pt>
                <c:pt idx="14">
                  <c:v>50.603870671713842</c:v>
                </c:pt>
                <c:pt idx="15">
                  <c:v>47.187021646897392</c:v>
                </c:pt>
                <c:pt idx="16">
                  <c:v>48.842802573213831</c:v>
                </c:pt>
                <c:pt idx="17">
                  <c:v>46.921120288617303</c:v>
                </c:pt>
                <c:pt idx="18">
                  <c:v>43.99557568734857</c:v>
                </c:pt>
                <c:pt idx="19">
                  <c:v>42.105861681878068</c:v>
                </c:pt>
              </c:numCache>
            </c:numRef>
          </c:val>
          <c:smooth val="0"/>
        </c:ser>
        <c:ser>
          <c:idx val="15"/>
          <c:order val="1"/>
          <c:tx>
            <c:strRef>
              <c:f>Sheet1!$P$2</c:f>
              <c:strCache>
                <c:ptCount val="1"/>
                <c:pt idx="0">
                  <c:v>value added with supplied materails</c:v>
                </c:pt>
              </c:strCache>
            </c:strRef>
          </c:tx>
          <c:spPr>
            <a:ln>
              <a:solidFill>
                <a:schemeClr val="accent3"/>
              </a:solidFill>
            </a:ln>
          </c:spPr>
          <c:marker>
            <c:symbol val="none"/>
          </c:marker>
          <c:cat>
            <c:strRef>
              <c:f>Sheet1!$A$3:$A$22</c:f>
              <c:strCache>
                <c:ptCount val="20"/>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strCache>
            </c:strRef>
          </c:cat>
          <c:val>
            <c:numRef>
              <c:f>Sheet1!$P$3:$P$22</c:f>
              <c:numCache>
                <c:formatCode>0</c:formatCode>
                <c:ptCount val="20"/>
                <c:pt idx="0">
                  <c:v>18.781203730668711</c:v>
                </c:pt>
                <c:pt idx="1">
                  <c:v>16.742430688414611</c:v>
                </c:pt>
                <c:pt idx="2">
                  <c:v>21.46699522629071</c:v>
                </c:pt>
                <c:pt idx="3">
                  <c:v>21.46699522629071</c:v>
                </c:pt>
                <c:pt idx="4">
                  <c:v>29.14773544942992</c:v>
                </c:pt>
                <c:pt idx="5">
                  <c:v>35.429548234027813</c:v>
                </c:pt>
                <c:pt idx="6">
                  <c:v>34.152879832157332</c:v>
                </c:pt>
                <c:pt idx="7">
                  <c:v>32.025144146126053</c:v>
                </c:pt>
                <c:pt idx="8">
                  <c:v>31.654968916194441</c:v>
                </c:pt>
                <c:pt idx="9">
                  <c:v>28.002239579670679</c:v>
                </c:pt>
                <c:pt idx="10">
                  <c:v>27.902958353737461</c:v>
                </c:pt>
                <c:pt idx="11">
                  <c:v>21.667580357611008</c:v>
                </c:pt>
                <c:pt idx="12">
                  <c:v>20.174956152581451</c:v>
                </c:pt>
                <c:pt idx="13">
                  <c:v>21.859232900606521</c:v>
                </c:pt>
                <c:pt idx="14">
                  <c:v>23.14671973500813</c:v>
                </c:pt>
                <c:pt idx="15">
                  <c:v>18.465009212259879</c:v>
                </c:pt>
                <c:pt idx="16">
                  <c:v>18.713768095644241</c:v>
                </c:pt>
                <c:pt idx="17">
                  <c:v>11.51288201268544</c:v>
                </c:pt>
                <c:pt idx="18">
                  <c:v>13.020759562255771</c:v>
                </c:pt>
                <c:pt idx="19">
                  <c:v>14.420081102005939</c:v>
                </c:pt>
              </c:numCache>
            </c:numRef>
          </c:val>
          <c:smooth val="0"/>
        </c:ser>
        <c:ser>
          <c:idx val="16"/>
          <c:order val="2"/>
          <c:tx>
            <c:strRef>
              <c:f>Sheet1!$Q$2</c:f>
              <c:strCache>
                <c:ptCount val="1"/>
                <c:pt idx="0">
                  <c:v>value added with imported materails</c:v>
                </c:pt>
              </c:strCache>
            </c:strRef>
          </c:tx>
          <c:spPr>
            <a:ln>
              <a:solidFill>
                <a:srgbClr val="3366FF"/>
              </a:solidFill>
            </a:ln>
          </c:spPr>
          <c:marker>
            <c:symbol val="none"/>
          </c:marker>
          <c:cat>
            <c:strRef>
              <c:f>Sheet1!$A$3:$A$22</c:f>
              <c:strCache>
                <c:ptCount val="20"/>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strCache>
            </c:strRef>
          </c:cat>
          <c:val>
            <c:numRef>
              <c:f>Sheet1!$Q$3:$Q$22</c:f>
              <c:numCache>
                <c:formatCode>0</c:formatCode>
                <c:ptCount val="20"/>
                <c:pt idx="0">
                  <c:v>17.252999593478339</c:v>
                </c:pt>
                <c:pt idx="1">
                  <c:v>16.434365995581</c:v>
                </c:pt>
                <c:pt idx="2">
                  <c:v>20.590371073117112</c:v>
                </c:pt>
                <c:pt idx="3">
                  <c:v>20.590371073117112</c:v>
                </c:pt>
                <c:pt idx="4">
                  <c:v>29.736509442972579</c:v>
                </c:pt>
                <c:pt idx="5">
                  <c:v>33.953332812363819</c:v>
                </c:pt>
                <c:pt idx="6">
                  <c:v>33.399680363766542</c:v>
                </c:pt>
                <c:pt idx="7">
                  <c:v>33.003703054390137</c:v>
                </c:pt>
                <c:pt idx="8">
                  <c:v>38.109243556828929</c:v>
                </c:pt>
                <c:pt idx="9">
                  <c:v>33.546359531924438</c:v>
                </c:pt>
                <c:pt idx="10">
                  <c:v>33.970787226083623</c:v>
                </c:pt>
                <c:pt idx="11">
                  <c:v>35.242254423319267</c:v>
                </c:pt>
                <c:pt idx="12">
                  <c:v>37.749090895296924</c:v>
                </c:pt>
                <c:pt idx="13">
                  <c:v>40.452232267812093</c:v>
                </c:pt>
                <c:pt idx="14">
                  <c:v>44.312327178168182</c:v>
                </c:pt>
                <c:pt idx="15">
                  <c:v>48.948430503780337</c:v>
                </c:pt>
                <c:pt idx="16">
                  <c:v>50.075379419433148</c:v>
                </c:pt>
                <c:pt idx="17">
                  <c:v>49.343995029064537</c:v>
                </c:pt>
                <c:pt idx="18">
                  <c:v>48.308820166126367</c:v>
                </c:pt>
                <c:pt idx="19">
                  <c:v>48.065570342297349</c:v>
                </c:pt>
              </c:numCache>
            </c:numRef>
          </c:val>
          <c:smooth val="0"/>
        </c:ser>
        <c:dLbls>
          <c:showLegendKey val="0"/>
          <c:showVal val="0"/>
          <c:showCatName val="0"/>
          <c:showSerName val="0"/>
          <c:showPercent val="0"/>
          <c:showBubbleSize val="0"/>
        </c:dLbls>
        <c:smooth val="0"/>
        <c:axId val="134457184"/>
        <c:axId val="134462784"/>
      </c:lineChart>
      <c:catAx>
        <c:axId val="134457184"/>
        <c:scaling>
          <c:orientation val="minMax"/>
        </c:scaling>
        <c:delete val="0"/>
        <c:axPos val="b"/>
        <c:numFmt formatCode="General" sourceLinked="0"/>
        <c:majorTickMark val="out"/>
        <c:minorTickMark val="none"/>
        <c:tickLblPos val="nextTo"/>
        <c:txPr>
          <a:bodyPr/>
          <a:lstStyle/>
          <a:p>
            <a:pPr>
              <a:defRPr sz="800"/>
            </a:pPr>
            <a:endParaRPr lang="zh-TW"/>
          </a:p>
        </c:txPr>
        <c:crossAx val="134462784"/>
        <c:crosses val="autoZero"/>
        <c:auto val="1"/>
        <c:lblAlgn val="ctr"/>
        <c:lblOffset val="100"/>
        <c:noMultiLvlLbl val="0"/>
      </c:catAx>
      <c:valAx>
        <c:axId val="134462784"/>
        <c:scaling>
          <c:orientation val="minMax"/>
        </c:scaling>
        <c:delete val="0"/>
        <c:axPos val="l"/>
        <c:numFmt formatCode="0" sourceLinked="1"/>
        <c:majorTickMark val="out"/>
        <c:minorTickMark val="none"/>
        <c:tickLblPos val="nextTo"/>
        <c:txPr>
          <a:bodyPr/>
          <a:lstStyle/>
          <a:p>
            <a:pPr>
              <a:defRPr sz="800"/>
            </a:pPr>
            <a:endParaRPr lang="zh-TW"/>
          </a:p>
        </c:txPr>
        <c:crossAx val="134457184"/>
        <c:crosses val="autoZero"/>
        <c:crossBetween val="between"/>
      </c:valAx>
    </c:plotArea>
    <c:legend>
      <c:legendPos val="b"/>
      <c:legendEntry>
        <c:idx val="0"/>
        <c:txPr>
          <a:bodyPr/>
          <a:lstStyle/>
          <a:p>
            <a:pPr>
              <a:defRPr sz="800"/>
            </a:pPr>
            <a:endParaRPr lang="zh-TW"/>
          </a:p>
        </c:txPr>
      </c:legendEntry>
      <c:legendEntry>
        <c:idx val="1"/>
        <c:txPr>
          <a:bodyPr/>
          <a:lstStyle/>
          <a:p>
            <a:pPr>
              <a:defRPr sz="800"/>
            </a:pPr>
            <a:endParaRPr lang="zh-TW"/>
          </a:p>
        </c:txPr>
      </c:legendEntry>
      <c:legendEntry>
        <c:idx val="2"/>
        <c:txPr>
          <a:bodyPr/>
          <a:lstStyle/>
          <a:p>
            <a:pPr>
              <a:defRPr sz="800"/>
            </a:pPr>
            <a:endParaRPr lang="zh-TW"/>
          </a:p>
        </c:txPr>
      </c:legendEntry>
      <c:layout>
        <c:manualLayout>
          <c:xMode val="edge"/>
          <c:yMode val="edge"/>
          <c:x val="2.6763517060367399E-2"/>
          <c:y val="0.89751901774989995"/>
          <c:w val="0.93099800164570401"/>
          <c:h val="0.10245629253970399"/>
        </c:manualLayout>
      </c:layout>
      <c:overlay val="0"/>
    </c:legend>
    <c:plotVisOnly val="1"/>
    <c:dispBlanksAs val="gap"/>
    <c:showDLblsOverMax val="0"/>
  </c:chart>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7.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9413" cy="493713"/>
          </a:xfrm>
          <a:prstGeom prst="rect">
            <a:avLst/>
          </a:prstGeom>
        </p:spPr>
        <p:txBody>
          <a:bodyPr vert="horz" wrap="square" lIns="91440" tIns="45720" rIns="91440" bIns="45720" numCol="1" anchor="t" anchorCtr="0" compatLnSpc="1">
            <a:prstTxWarp prst="textNoShape">
              <a:avLst/>
            </a:prstTxWarp>
          </a:bodyPr>
          <a:lstStyle>
            <a:lvl1pPr>
              <a:defRPr sz="1200">
                <a:latin typeface="Calibri" pitchFamily="34" charset="0"/>
              </a:defRPr>
            </a:lvl1pPr>
          </a:lstStyle>
          <a:p>
            <a:pPr>
              <a:defRPr/>
            </a:pPr>
            <a:endParaRPr lang="ja-JP" altLang="en-US"/>
          </a:p>
        </p:txBody>
      </p:sp>
      <p:sp>
        <p:nvSpPr>
          <p:cNvPr id="3" name="Date Placeholder 2"/>
          <p:cNvSpPr>
            <a:spLocks noGrp="1"/>
          </p:cNvSpPr>
          <p:nvPr>
            <p:ph type="dt" sz="quarter" idx="1"/>
          </p:nvPr>
        </p:nvSpPr>
        <p:spPr>
          <a:xfrm>
            <a:off x="3814763" y="0"/>
            <a:ext cx="2919412" cy="493713"/>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pitchFamily="34" charset="0"/>
              </a:defRPr>
            </a:lvl1pPr>
          </a:lstStyle>
          <a:p>
            <a:pPr>
              <a:defRPr/>
            </a:pPr>
            <a:fld id="{192BDCDC-21CD-4837-BFBE-0D01A0FFE098}" type="datetimeFigureOut">
              <a:rPr lang="ja-JP" altLang="en-US"/>
              <a:pPr>
                <a:defRPr/>
              </a:pPr>
              <a:t>2015/6/5</a:t>
            </a:fld>
            <a:endParaRPr lang="en-US" altLang="ja-JP"/>
          </a:p>
        </p:txBody>
      </p:sp>
      <p:sp>
        <p:nvSpPr>
          <p:cNvPr id="4" name="Footer Placeholder 3"/>
          <p:cNvSpPr>
            <a:spLocks noGrp="1"/>
          </p:cNvSpPr>
          <p:nvPr>
            <p:ph type="ftr" sz="quarter" idx="2"/>
          </p:nvPr>
        </p:nvSpPr>
        <p:spPr>
          <a:xfrm>
            <a:off x="0" y="9371013"/>
            <a:ext cx="2919413" cy="493712"/>
          </a:xfrm>
          <a:prstGeom prst="rect">
            <a:avLst/>
          </a:prstGeom>
        </p:spPr>
        <p:txBody>
          <a:bodyPr vert="horz" wrap="square" lIns="91440" tIns="45720" rIns="91440" bIns="45720" numCol="1" anchor="b" anchorCtr="0" compatLnSpc="1">
            <a:prstTxWarp prst="textNoShape">
              <a:avLst/>
            </a:prstTxWarp>
          </a:bodyPr>
          <a:lstStyle>
            <a:lvl1pPr>
              <a:defRPr sz="1200">
                <a:latin typeface="Calibri" pitchFamily="34" charset="0"/>
              </a:defRPr>
            </a:lvl1pPr>
          </a:lstStyle>
          <a:p>
            <a:pPr>
              <a:defRPr/>
            </a:pPr>
            <a:endParaRPr lang="ja-JP" altLang="en-US"/>
          </a:p>
        </p:txBody>
      </p:sp>
      <p:sp>
        <p:nvSpPr>
          <p:cNvPr id="5" name="Slide Number Placeholder 4"/>
          <p:cNvSpPr>
            <a:spLocks noGrp="1"/>
          </p:cNvSpPr>
          <p:nvPr>
            <p:ph type="sldNum" sz="quarter" idx="3"/>
          </p:nvPr>
        </p:nvSpPr>
        <p:spPr>
          <a:xfrm>
            <a:off x="3814763" y="9371013"/>
            <a:ext cx="2919412" cy="493712"/>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itchFamily="34" charset="0"/>
              </a:defRPr>
            </a:lvl1pPr>
          </a:lstStyle>
          <a:p>
            <a:pPr>
              <a:defRPr/>
            </a:pPr>
            <a:fld id="{182317E6-2AB9-4C76-B415-933DC59897F4}" type="slidenum">
              <a:rPr lang="ja-JP" altLang="en-US"/>
              <a:pPr>
                <a:defRPr/>
              </a:pPr>
              <a:t>‹#›</a:t>
            </a:fld>
            <a:endParaRPr lang="en-US" altLang="ja-JP"/>
          </a:p>
        </p:txBody>
      </p:sp>
    </p:spTree>
    <p:extLst>
      <p:ext uri="{BB962C8B-B14F-4D97-AF65-F5344CB8AC3E}">
        <p14:creationId xmlns:p14="http://schemas.microsoft.com/office/powerpoint/2010/main" val="326016224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9413" cy="493713"/>
          </a:xfrm>
          <a:prstGeom prst="rect">
            <a:avLst/>
          </a:prstGeom>
        </p:spPr>
        <p:txBody>
          <a:bodyPr vert="horz" wrap="square" lIns="91440" tIns="45720" rIns="91440" bIns="45720" numCol="1" anchor="t" anchorCtr="0" compatLnSpc="1">
            <a:prstTxWarp prst="textNoShape">
              <a:avLst/>
            </a:prstTxWarp>
          </a:bodyPr>
          <a:lstStyle>
            <a:lvl1pPr>
              <a:defRPr sz="1200">
                <a:latin typeface="Calibri" pitchFamily="34" charset="0"/>
              </a:defRPr>
            </a:lvl1pPr>
          </a:lstStyle>
          <a:p>
            <a:pPr>
              <a:defRPr/>
            </a:pPr>
            <a:endParaRPr lang="ja-JP" altLang="en-US"/>
          </a:p>
        </p:txBody>
      </p:sp>
      <p:sp>
        <p:nvSpPr>
          <p:cNvPr id="3" name="Date Placeholder 2"/>
          <p:cNvSpPr>
            <a:spLocks noGrp="1"/>
          </p:cNvSpPr>
          <p:nvPr>
            <p:ph type="dt" idx="1"/>
          </p:nvPr>
        </p:nvSpPr>
        <p:spPr>
          <a:xfrm>
            <a:off x="3814763" y="0"/>
            <a:ext cx="2919412" cy="493713"/>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pitchFamily="34" charset="0"/>
              </a:defRPr>
            </a:lvl1pPr>
          </a:lstStyle>
          <a:p>
            <a:pPr>
              <a:defRPr/>
            </a:pPr>
            <a:fld id="{7AA5AA4B-7B93-4309-B324-6AB830C140D2}" type="datetimeFigureOut">
              <a:rPr lang="ja-JP" altLang="en-US"/>
              <a:pPr>
                <a:defRPr/>
              </a:pPr>
              <a:t>2015/6/5</a:t>
            </a:fld>
            <a:endParaRPr lang="en-US" altLang="ja-JP"/>
          </a:p>
        </p:txBody>
      </p:sp>
      <p:sp>
        <p:nvSpPr>
          <p:cNvPr id="4" name="Slide Image Placeholder 3"/>
          <p:cNvSpPr>
            <a:spLocks noGrp="1" noRot="1" noChangeAspect="1"/>
          </p:cNvSpPr>
          <p:nvPr>
            <p:ph type="sldImg" idx="2"/>
          </p:nvPr>
        </p:nvSpPr>
        <p:spPr>
          <a:xfrm>
            <a:off x="901700" y="739775"/>
            <a:ext cx="4933950" cy="3700463"/>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73100" y="4686300"/>
            <a:ext cx="5389563" cy="4440238"/>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9371013"/>
            <a:ext cx="2919413" cy="493712"/>
          </a:xfrm>
          <a:prstGeom prst="rect">
            <a:avLst/>
          </a:prstGeom>
        </p:spPr>
        <p:txBody>
          <a:bodyPr vert="horz" wrap="square" lIns="91440" tIns="45720" rIns="91440" bIns="45720" numCol="1" anchor="b" anchorCtr="0" compatLnSpc="1">
            <a:prstTxWarp prst="textNoShape">
              <a:avLst/>
            </a:prstTxWarp>
          </a:bodyPr>
          <a:lstStyle>
            <a:lvl1pPr>
              <a:defRPr sz="1200">
                <a:latin typeface="Calibri" pitchFamily="34" charset="0"/>
              </a:defRPr>
            </a:lvl1pPr>
          </a:lstStyle>
          <a:p>
            <a:pPr>
              <a:defRPr/>
            </a:pPr>
            <a:endParaRPr lang="ja-JP" altLang="en-US"/>
          </a:p>
        </p:txBody>
      </p:sp>
      <p:sp>
        <p:nvSpPr>
          <p:cNvPr id="7" name="Slide Number Placeholder 6"/>
          <p:cNvSpPr>
            <a:spLocks noGrp="1"/>
          </p:cNvSpPr>
          <p:nvPr>
            <p:ph type="sldNum" sz="quarter" idx="5"/>
          </p:nvPr>
        </p:nvSpPr>
        <p:spPr>
          <a:xfrm>
            <a:off x="3814763" y="9371013"/>
            <a:ext cx="2919412" cy="493712"/>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itchFamily="34" charset="0"/>
              </a:defRPr>
            </a:lvl1pPr>
          </a:lstStyle>
          <a:p>
            <a:pPr>
              <a:defRPr/>
            </a:pPr>
            <a:fld id="{B86BE103-BDCD-498E-AF7C-ED9E8BB3F81D}" type="slidenum">
              <a:rPr lang="ja-JP" altLang="en-US"/>
              <a:pPr>
                <a:defRPr/>
              </a:pPr>
              <a:t>‹#›</a:t>
            </a:fld>
            <a:endParaRPr lang="en-US" altLang="ja-JP"/>
          </a:p>
        </p:txBody>
      </p:sp>
    </p:spTree>
    <p:extLst>
      <p:ext uri="{BB962C8B-B14F-4D97-AF65-F5344CB8AC3E}">
        <p14:creationId xmlns:p14="http://schemas.microsoft.com/office/powerpoint/2010/main" val="338671848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p:cNvSpPr>
          <p:nvPr>
            <p:ph type="sldImg"/>
          </p:nvPr>
        </p:nvSpPr>
        <p:spPr bwMode="auto">
          <a:noFill/>
          <a:ln>
            <a:solidFill>
              <a:srgbClr val="000000"/>
            </a:solidFill>
            <a:miter lim="800000"/>
            <a:headEnd/>
            <a:tailEnd/>
          </a:ln>
        </p:spPr>
      </p:sp>
      <p:sp>
        <p:nvSpPr>
          <p:cNvPr id="1638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ja-JP" altLang="en-US" smtClean="0"/>
          </a:p>
        </p:txBody>
      </p:sp>
      <p:sp>
        <p:nvSpPr>
          <p:cNvPr id="16387" name="Slide Number Placeholder 3"/>
          <p:cNvSpPr>
            <a:spLocks noGrp="1"/>
          </p:cNvSpPr>
          <p:nvPr>
            <p:ph type="sldNum" sz="quarter" idx="5"/>
          </p:nvPr>
        </p:nvSpPr>
        <p:spPr bwMode="auto">
          <a:noFill/>
          <a:ln>
            <a:miter lim="800000"/>
            <a:headEnd/>
            <a:tailEnd/>
          </a:ln>
        </p:spPr>
        <p:txBody>
          <a:bodyPr/>
          <a:lstStyle/>
          <a:p>
            <a:fld id="{0DD32E83-9BD1-44CB-B902-123B1E14B5B2}" type="slidenum">
              <a:rPr lang="ja-JP" altLang="en-US" smtClean="0"/>
              <a:pPr/>
              <a:t>1</a:t>
            </a:fld>
            <a:endParaRPr lang="en-US" altLang="ja-JP" smtClean="0"/>
          </a:p>
        </p:txBody>
      </p:sp>
    </p:spTree>
    <p:extLst>
      <p:ext uri="{BB962C8B-B14F-4D97-AF65-F5344CB8AC3E}">
        <p14:creationId xmlns:p14="http://schemas.microsoft.com/office/powerpoint/2010/main" val="27754447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ltLang="ja-JP" dirty="0" smtClean="0"/>
              <a:t>Sources:</a:t>
            </a:r>
          </a:p>
          <a:p>
            <a:pPr eaLnBrk="1" hangingPunct="1">
              <a:spcBef>
                <a:spcPct val="0"/>
              </a:spcBef>
            </a:pPr>
            <a:endParaRPr lang="en-US" altLang="ja-JP" dirty="0" smtClean="0"/>
          </a:p>
          <a:p>
            <a:pPr eaLnBrk="1" hangingPunct="1">
              <a:spcBef>
                <a:spcPct val="0"/>
              </a:spcBef>
            </a:pPr>
            <a:r>
              <a:rPr lang="en-US" altLang="ja-JP" dirty="0" smtClean="0"/>
              <a:t>1. 2010 Statistical Bulletin of China’s Outward Foreign Direct Investment, Ministry of Commerce, PRC.</a:t>
            </a:r>
          </a:p>
          <a:p>
            <a:pPr eaLnBrk="1" hangingPunct="1">
              <a:spcBef>
                <a:spcPct val="0"/>
              </a:spcBef>
            </a:pPr>
            <a:r>
              <a:rPr lang="en-US" altLang="ja-JP" dirty="0" smtClean="0"/>
              <a:t>2. Yin-Wong Cheung, </a:t>
            </a:r>
            <a:r>
              <a:rPr lang="en-US" altLang="ja-JP" dirty="0" err="1" smtClean="0"/>
              <a:t>Jakob</a:t>
            </a:r>
            <a:r>
              <a:rPr lang="en-US" altLang="ja-JP" dirty="0" smtClean="0"/>
              <a:t> De </a:t>
            </a:r>
            <a:r>
              <a:rPr lang="en-US" altLang="ja-JP" dirty="0" err="1" smtClean="0"/>
              <a:t>Haan</a:t>
            </a:r>
            <a:r>
              <a:rPr lang="en-US" altLang="ja-JP" dirty="0" smtClean="0"/>
              <a:t>, </a:t>
            </a:r>
            <a:r>
              <a:rPr lang="en-US" altLang="ja-JP" dirty="0" err="1" smtClean="0"/>
              <a:t>Xingwang</a:t>
            </a:r>
            <a:r>
              <a:rPr lang="en-US" altLang="ja-JP" dirty="0" smtClean="0"/>
              <a:t> </a:t>
            </a:r>
            <a:r>
              <a:rPr lang="en-US" altLang="ja-JP" dirty="0" err="1" smtClean="0"/>
              <a:t>Qian</a:t>
            </a:r>
            <a:r>
              <a:rPr lang="en-US" altLang="ja-JP" dirty="0" smtClean="0"/>
              <a:t>, </a:t>
            </a:r>
            <a:r>
              <a:rPr lang="en-US" altLang="ja-JP" dirty="0" err="1" smtClean="0"/>
              <a:t>Shu</a:t>
            </a:r>
            <a:r>
              <a:rPr lang="en-US" altLang="ja-JP" dirty="0" smtClean="0"/>
              <a:t> Yu; “China’s Outward Direct Investment in Africa” October 2010.</a:t>
            </a:r>
          </a:p>
          <a:p>
            <a:pPr eaLnBrk="1" hangingPunct="1">
              <a:spcBef>
                <a:spcPct val="0"/>
              </a:spcBef>
            </a:pPr>
            <a:endParaRPr lang="ja-JP" altLang="en-US" dirty="0" smtClean="0"/>
          </a:p>
        </p:txBody>
      </p:sp>
      <p:sp>
        <p:nvSpPr>
          <p:cNvPr id="22531" name="Slide Number Placeholder 3"/>
          <p:cNvSpPr>
            <a:spLocks noGrp="1"/>
          </p:cNvSpPr>
          <p:nvPr>
            <p:ph type="sldNum" sz="quarter" idx="5"/>
          </p:nvPr>
        </p:nvSpPr>
        <p:spPr bwMode="auto">
          <a:noFill/>
          <a:ln>
            <a:miter lim="800000"/>
            <a:headEnd/>
            <a:tailEnd/>
          </a:ln>
        </p:spPr>
        <p:txBody>
          <a:bodyPr/>
          <a:lstStyle/>
          <a:p>
            <a:fld id="{909148B0-07DE-41F6-9B4C-8BF5FE7986F0}" type="slidenum">
              <a:rPr lang="ja-JP" altLang="en-US" smtClean="0"/>
              <a:pPr/>
              <a:t>6</a:t>
            </a:fld>
            <a:endParaRPr lang="en-US" altLang="ja-JP" smtClean="0"/>
          </a:p>
        </p:txBody>
      </p:sp>
    </p:spTree>
    <p:extLst>
      <p:ext uri="{BB962C8B-B14F-4D97-AF65-F5344CB8AC3E}">
        <p14:creationId xmlns:p14="http://schemas.microsoft.com/office/powerpoint/2010/main" val="5257170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p:cNvSpPr>
          <p:nvPr>
            <p:ph type="sldImg"/>
          </p:nvPr>
        </p:nvSpPr>
        <p:spPr bwMode="auto">
          <a:noFill/>
          <a:ln>
            <a:solidFill>
              <a:srgbClr val="000000"/>
            </a:solidFill>
            <a:miter lim="800000"/>
            <a:headEnd/>
            <a:tailEnd/>
          </a:ln>
        </p:spPr>
      </p:sp>
      <p:sp>
        <p:nvSpPr>
          <p:cNvPr id="29698" name="Notes Placeholder 2"/>
          <p:cNvSpPr>
            <a:spLocks noGrp="1"/>
          </p:cNvSpPr>
          <p:nvPr>
            <p:ph type="body" idx="1"/>
          </p:nvPr>
        </p:nvSpPr>
        <p:spPr bwMode="auto">
          <a:noFill/>
        </p:spPr>
        <p:txBody>
          <a:bodyPr wrap="square" numCol="1" anchor="t" anchorCtr="0" compatLnSpc="1">
            <a:prstTxWarp prst="textNoShape">
              <a:avLst/>
            </a:prstTxWarp>
          </a:bodyPr>
          <a:lstStyle/>
          <a:p>
            <a:pPr lvl="1" eaLnBrk="1" hangingPunct="1">
              <a:spcBef>
                <a:spcPct val="0"/>
              </a:spcBef>
            </a:pPr>
            <a:r>
              <a:rPr lang="en-US" altLang="ja-JP" smtClean="0"/>
              <a:t>Going Out: An Overview of China’s Outward Foreign Direct Investment ; </a:t>
            </a:r>
          </a:p>
          <a:p>
            <a:pPr lvl="1" eaLnBrk="1" hangingPunct="1">
              <a:spcBef>
                <a:spcPct val="0"/>
              </a:spcBef>
            </a:pPr>
            <a:r>
              <a:rPr lang="en-US" altLang="ja-JP" smtClean="0"/>
              <a:t>USCC Staff Research Report, March 30, 2011</a:t>
            </a:r>
          </a:p>
          <a:p>
            <a:pPr lvl="1" eaLnBrk="1" hangingPunct="1">
              <a:spcBef>
                <a:spcPct val="0"/>
              </a:spcBef>
            </a:pPr>
            <a:endParaRPr lang="en-US" altLang="ja-JP" smtClean="0"/>
          </a:p>
          <a:p>
            <a:pPr eaLnBrk="1" hangingPunct="1">
              <a:spcBef>
                <a:spcPct val="0"/>
              </a:spcBef>
            </a:pPr>
            <a:r>
              <a:rPr lang="en-US" altLang="ja-JP" smtClean="0"/>
              <a:t>Oil data: National Bureau of Statistics of China, </a:t>
            </a:r>
            <a:r>
              <a:rPr lang="en-US" altLang="ja-JP" i="1" smtClean="0"/>
              <a:t>China Statistical Yearbook 2010.</a:t>
            </a:r>
          </a:p>
          <a:p>
            <a:pPr eaLnBrk="1" hangingPunct="1">
              <a:spcBef>
                <a:spcPct val="0"/>
              </a:spcBef>
            </a:pPr>
            <a:endParaRPr lang="ja-JP" altLang="en-US" smtClean="0"/>
          </a:p>
        </p:txBody>
      </p:sp>
      <p:sp>
        <p:nvSpPr>
          <p:cNvPr id="29699" name="Slide Number Placeholder 3"/>
          <p:cNvSpPr>
            <a:spLocks noGrp="1"/>
          </p:cNvSpPr>
          <p:nvPr>
            <p:ph type="sldNum" sz="quarter" idx="5"/>
          </p:nvPr>
        </p:nvSpPr>
        <p:spPr bwMode="auto">
          <a:noFill/>
          <a:ln>
            <a:miter lim="800000"/>
            <a:headEnd/>
            <a:tailEnd/>
          </a:ln>
        </p:spPr>
        <p:txBody>
          <a:bodyPr/>
          <a:lstStyle/>
          <a:p>
            <a:fld id="{451F7FCC-CB93-4AB8-A761-9E4DC5C7EC10}" type="slidenum">
              <a:rPr lang="ja-JP" altLang="en-US" smtClean="0"/>
              <a:pPr/>
              <a:t>7</a:t>
            </a:fld>
            <a:endParaRPr lang="en-US" altLang="ja-JP" smtClean="0"/>
          </a:p>
        </p:txBody>
      </p:sp>
    </p:spTree>
    <p:extLst>
      <p:ext uri="{BB962C8B-B14F-4D97-AF65-F5344CB8AC3E}">
        <p14:creationId xmlns:p14="http://schemas.microsoft.com/office/powerpoint/2010/main" val="4120519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nchor="b">
            <a:noAutofit/>
          </a:bodyPr>
          <a:lstStyle>
            <a:lvl1pPr>
              <a:lnSpc>
                <a:spcPct val="100000"/>
              </a:lnSpc>
              <a:defRPr sz="8000"/>
            </a:lvl1pPr>
          </a:lstStyle>
          <a:p>
            <a:r>
              <a:rPr lang="en-US" smtClean="0"/>
              <a:t>Click to edit Master title style</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pPr>
              <a:defRPr/>
            </a:pPr>
            <a:fld id="{C11AE7A6-6E27-44C5-9C52-0EBC587A860E}" type="datetime1">
              <a:rPr lang="ja-JP" altLang="en-US" smtClean="0"/>
              <a:pPr>
                <a:defRPr/>
              </a:pPr>
              <a:t>2015/6/5</a:t>
            </a:fld>
            <a:endParaRPr lang="en-US" altLang="ja-JP"/>
          </a:p>
        </p:txBody>
      </p:sp>
      <p:sp>
        <p:nvSpPr>
          <p:cNvPr id="8" name="Slide Number Placeholder 7"/>
          <p:cNvSpPr>
            <a:spLocks noGrp="1"/>
          </p:cNvSpPr>
          <p:nvPr>
            <p:ph type="sldNum" sz="quarter" idx="11"/>
          </p:nvPr>
        </p:nvSpPr>
        <p:spPr/>
        <p:txBody>
          <a:bodyPr/>
          <a:lstStyle/>
          <a:p>
            <a:fld id="{2754ED01-E2A0-4C1E-8E21-014B99041579}" type="slidenum">
              <a:rPr lang="en-US" smtClean="0"/>
              <a:pPr/>
              <a:t>‹#›</a:t>
            </a:fld>
            <a:endParaRPr lang="en-US"/>
          </a:p>
        </p:txBody>
      </p:sp>
      <p:sp>
        <p:nvSpPr>
          <p:cNvPr id="9" name="Footer Placeholder 8"/>
          <p:cNvSpPr>
            <a:spLocks noGrp="1"/>
          </p:cNvSpPr>
          <p:nvPr>
            <p:ph type="ftr" sz="quarter" idx="12"/>
          </p:nvPr>
        </p:nvSpPr>
        <p:spPr/>
        <p:txBody>
          <a:bodyPr/>
          <a:lstStyle/>
          <a:p>
            <a:pPr>
              <a:defRPr/>
            </a:pPr>
            <a:endParaRPr lang="en-US" altLang="ja-JP"/>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244B2865-5DCD-46B2-B023-7E0E0769D2F0}" type="datetime1">
              <a:rPr lang="ja-JP" altLang="en-US" smtClean="0"/>
              <a:pPr>
                <a:defRPr/>
              </a:pPr>
              <a:t>2015/6/5</a:t>
            </a:fld>
            <a:endParaRPr lang="en-US" altLang="ja-JP"/>
          </a:p>
        </p:txBody>
      </p:sp>
      <p:sp>
        <p:nvSpPr>
          <p:cNvPr id="5" name="Footer Placeholder 4"/>
          <p:cNvSpPr>
            <a:spLocks noGrp="1"/>
          </p:cNvSpPr>
          <p:nvPr>
            <p:ph type="ftr" sz="quarter" idx="11"/>
          </p:nvPr>
        </p:nvSpPr>
        <p:spPr/>
        <p:txBody>
          <a:bodyPr/>
          <a:lstStyle/>
          <a:p>
            <a:pPr>
              <a:defRPr/>
            </a:pPr>
            <a:endParaRPr lang="en-US" altLang="ja-JP"/>
          </a:p>
        </p:txBody>
      </p:sp>
      <p:sp>
        <p:nvSpPr>
          <p:cNvPr id="6" name="Slide Number Placeholder 5"/>
          <p:cNvSpPr>
            <a:spLocks noGrp="1"/>
          </p:cNvSpPr>
          <p:nvPr>
            <p:ph type="sldNum" sz="quarter" idx="12"/>
          </p:nvPr>
        </p:nvSpPr>
        <p:spPr/>
        <p:txBody>
          <a:bodyPr/>
          <a:lstStyle/>
          <a:p>
            <a:pPr>
              <a:defRPr/>
            </a:pPr>
            <a:fld id="{B23960A1-1D13-401F-9342-AB72138AC9D5}" type="slidenum">
              <a:rPr lang="ja-JP" altLang="en-US" smtClean="0"/>
              <a:pPr>
                <a:defRPr/>
              </a:pPr>
              <a:t>‹#›</a:t>
            </a:fld>
            <a:endParaRPr lang="en-US" altLang="ja-JP"/>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79379DE0-C23B-49B3-A8AD-983ACE14ACC4}" type="datetime1">
              <a:rPr lang="ja-JP" altLang="en-US" smtClean="0"/>
              <a:pPr>
                <a:defRPr/>
              </a:pPr>
              <a:t>2015/6/5</a:t>
            </a:fld>
            <a:endParaRPr lang="en-US" altLang="ja-JP"/>
          </a:p>
        </p:txBody>
      </p:sp>
      <p:sp>
        <p:nvSpPr>
          <p:cNvPr id="5" name="Footer Placeholder 4"/>
          <p:cNvSpPr>
            <a:spLocks noGrp="1"/>
          </p:cNvSpPr>
          <p:nvPr>
            <p:ph type="ftr" sz="quarter" idx="11"/>
          </p:nvPr>
        </p:nvSpPr>
        <p:spPr/>
        <p:txBody>
          <a:bodyPr/>
          <a:lstStyle/>
          <a:p>
            <a:pPr>
              <a:defRPr/>
            </a:pPr>
            <a:endParaRPr lang="en-US" altLang="ja-JP"/>
          </a:p>
        </p:txBody>
      </p:sp>
      <p:sp>
        <p:nvSpPr>
          <p:cNvPr id="6" name="Slide Number Placeholder 5"/>
          <p:cNvSpPr>
            <a:spLocks noGrp="1"/>
          </p:cNvSpPr>
          <p:nvPr>
            <p:ph type="sldNum" sz="quarter" idx="12"/>
          </p:nvPr>
        </p:nvSpPr>
        <p:spPr/>
        <p:txBody>
          <a:bodyPr/>
          <a:lstStyle/>
          <a:p>
            <a:pPr>
              <a:defRPr/>
            </a:pPr>
            <a:fld id="{F28DAB47-4034-4156-B772-3E6A4E017EE4}" type="slidenum">
              <a:rPr lang="ja-JP" altLang="en-US" smtClean="0"/>
              <a:pPr>
                <a:defRPr/>
              </a:pPr>
              <a:t>‹#›</a:t>
            </a:fld>
            <a:endParaRPr lang="en-US" altLang="ja-JP"/>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10"/>
          </p:nvPr>
        </p:nvSpPr>
        <p:spPr/>
        <p:txBody>
          <a:bodyPr/>
          <a:lstStyle/>
          <a:p>
            <a:pPr>
              <a:defRPr/>
            </a:pPr>
            <a:fld id="{66DF2FA0-17B6-4B11-AFE3-CBF5A77AE38B}" type="datetime1">
              <a:rPr lang="ja-JP" altLang="en-US" smtClean="0"/>
              <a:pPr>
                <a:defRPr/>
              </a:pPr>
              <a:t>2015/6/5</a:t>
            </a:fld>
            <a:endParaRPr lang="en-US" altLang="ja-JP"/>
          </a:p>
        </p:txBody>
      </p:sp>
      <p:sp>
        <p:nvSpPr>
          <p:cNvPr id="5" name="Footer Placeholder 4"/>
          <p:cNvSpPr>
            <a:spLocks noGrp="1"/>
          </p:cNvSpPr>
          <p:nvPr>
            <p:ph type="ftr" sz="quarter" idx="11"/>
          </p:nvPr>
        </p:nvSpPr>
        <p:spPr/>
        <p:txBody>
          <a:bodyPr/>
          <a:lstStyle/>
          <a:p>
            <a:pPr>
              <a:defRPr/>
            </a:pPr>
            <a:endParaRPr lang="en-US" altLang="ja-JP"/>
          </a:p>
        </p:txBody>
      </p:sp>
      <p:sp>
        <p:nvSpPr>
          <p:cNvPr id="6" name="Slide Number Placeholder 5"/>
          <p:cNvSpPr>
            <a:spLocks noGrp="1"/>
          </p:cNvSpPr>
          <p:nvPr>
            <p:ph type="sldNum" sz="quarter" idx="12"/>
          </p:nvPr>
        </p:nvSpPr>
        <p:spPr/>
        <p:txBody>
          <a:bodyPr/>
          <a:lstStyle/>
          <a:p>
            <a:pPr>
              <a:defRPr/>
            </a:pPr>
            <a:fld id="{71409D2C-5F32-4D2D-A417-80FFA1945D69}" type="slidenum">
              <a:rPr lang="ja-JP" altLang="en-US" smtClean="0"/>
              <a:pPr>
                <a:defRPr/>
              </a:pPr>
              <a:t>‹#›</a:t>
            </a:fld>
            <a:endParaRPr lang="en-US" altLang="ja-JP"/>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4068763"/>
            <a:ext cx="77724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fld id="{855080E9-2309-44E8-ABFB-C1443693C9DB}" type="datetime1">
              <a:rPr lang="ja-JP" altLang="en-US" smtClean="0"/>
              <a:pPr>
                <a:defRPr/>
              </a:pPr>
              <a:t>2015/6/5</a:t>
            </a:fld>
            <a:endParaRPr lang="en-US" altLang="ja-JP"/>
          </a:p>
        </p:txBody>
      </p:sp>
      <p:sp>
        <p:nvSpPr>
          <p:cNvPr id="5" name="Footer Placeholder 4"/>
          <p:cNvSpPr>
            <a:spLocks noGrp="1"/>
          </p:cNvSpPr>
          <p:nvPr>
            <p:ph type="ftr" sz="quarter" idx="11"/>
          </p:nvPr>
        </p:nvSpPr>
        <p:spPr/>
        <p:txBody>
          <a:bodyPr/>
          <a:lstStyle/>
          <a:p>
            <a:pPr>
              <a:defRPr/>
            </a:pPr>
            <a:endParaRPr lang="en-US" altLang="ja-JP"/>
          </a:p>
        </p:txBody>
      </p:sp>
      <p:sp>
        <p:nvSpPr>
          <p:cNvPr id="6" name="Slide Number Placeholder 5"/>
          <p:cNvSpPr>
            <a:spLocks noGrp="1"/>
          </p:cNvSpPr>
          <p:nvPr>
            <p:ph type="sldNum" sz="quarter" idx="12"/>
          </p:nvPr>
        </p:nvSpPr>
        <p:spPr/>
        <p:txBody>
          <a:bodyPr/>
          <a:lstStyle/>
          <a:p>
            <a:pPr>
              <a:defRPr/>
            </a:pPr>
            <a:fld id="{FE91D863-89DA-4569-9B0A-F9F9ADFEEA90}" type="slidenum">
              <a:rPr lang="ja-JP" altLang="en-US" smtClean="0"/>
              <a:pPr>
                <a:defRPr/>
              </a:pPr>
              <a:t>‹#›</a:t>
            </a:fld>
            <a:endParaRPr lang="en-US" altLang="ja-JP"/>
          </a:p>
        </p:txBody>
      </p:sp>
      <p:sp>
        <p:nvSpPr>
          <p:cNvPr id="7" name="Oval 6"/>
          <p:cNvSpPr/>
          <p:nvPr/>
        </p:nvSpPr>
        <p:spPr>
          <a:xfrm>
            <a:off x="4495800"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4695825"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296728"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Date Placeholder 4"/>
          <p:cNvSpPr>
            <a:spLocks noGrp="1"/>
          </p:cNvSpPr>
          <p:nvPr>
            <p:ph type="dt" sz="half" idx="10"/>
          </p:nvPr>
        </p:nvSpPr>
        <p:spPr/>
        <p:txBody>
          <a:bodyPr/>
          <a:lstStyle/>
          <a:p>
            <a:pPr>
              <a:defRPr/>
            </a:pPr>
            <a:fld id="{9241C5EE-F964-4A11-84BF-F157981D9C77}" type="datetime1">
              <a:rPr lang="ja-JP" altLang="en-US" smtClean="0"/>
              <a:pPr>
                <a:defRPr/>
              </a:pPr>
              <a:t>2015/6/5</a:t>
            </a:fld>
            <a:endParaRPr lang="en-US" altLang="ja-JP"/>
          </a:p>
        </p:txBody>
      </p:sp>
      <p:sp>
        <p:nvSpPr>
          <p:cNvPr id="6" name="Footer Placeholder 5"/>
          <p:cNvSpPr>
            <a:spLocks noGrp="1"/>
          </p:cNvSpPr>
          <p:nvPr>
            <p:ph type="ftr" sz="quarter" idx="11"/>
          </p:nvPr>
        </p:nvSpPr>
        <p:spPr/>
        <p:txBody>
          <a:bodyPr/>
          <a:lstStyle/>
          <a:p>
            <a:pPr>
              <a:defRPr/>
            </a:pPr>
            <a:endParaRPr lang="en-US" altLang="ja-JP"/>
          </a:p>
        </p:txBody>
      </p:sp>
      <p:sp>
        <p:nvSpPr>
          <p:cNvPr id="7" name="Slide Number Placeholder 6"/>
          <p:cNvSpPr>
            <a:spLocks noGrp="1"/>
          </p:cNvSpPr>
          <p:nvPr>
            <p:ph type="sldNum" sz="quarter" idx="12"/>
          </p:nvPr>
        </p:nvSpPr>
        <p:spPr/>
        <p:txBody>
          <a:bodyPr/>
          <a:lstStyle/>
          <a:p>
            <a:pPr>
              <a:defRPr/>
            </a:pPr>
            <a:fld id="{C9F23123-B94E-4A75-A388-B0C08A135EF0}" type="slidenum">
              <a:rPr lang="ja-JP" altLang="en-US" smtClean="0"/>
              <a:pPr>
                <a:defRPr/>
              </a:pPr>
              <a:t>‹#›</a:t>
            </a:fld>
            <a:endParaRPr lang="en-US" altLang="ja-JP"/>
          </a:p>
        </p:txBody>
      </p:sp>
      <p:sp>
        <p:nvSpPr>
          <p:cNvPr id="9" name="Content Placeholder 8"/>
          <p:cNvSpPr>
            <a:spLocks noGrp="1"/>
          </p:cNvSpPr>
          <p:nvPr>
            <p:ph sz="quarter" idx="13"/>
          </p:nvPr>
        </p:nvSpPr>
        <p:spPr>
          <a:xfrm>
            <a:off x="365760" y="1600200"/>
            <a:ext cx="4041648" cy="452628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pPr>
              <a:defRPr/>
            </a:pPr>
            <a:fld id="{916A234F-6A90-4FD9-A51C-D0E1529BD8FC}" type="datetime1">
              <a:rPr lang="ja-JP" altLang="en-US" smtClean="0"/>
              <a:pPr>
                <a:defRPr/>
              </a:pPr>
              <a:t>2015/6/5</a:t>
            </a:fld>
            <a:endParaRPr lang="en-US" altLang="ja-JP"/>
          </a:p>
        </p:txBody>
      </p:sp>
      <p:sp>
        <p:nvSpPr>
          <p:cNvPr id="8" name="Footer Placeholder 7"/>
          <p:cNvSpPr>
            <a:spLocks noGrp="1"/>
          </p:cNvSpPr>
          <p:nvPr>
            <p:ph type="ftr" sz="quarter" idx="11"/>
          </p:nvPr>
        </p:nvSpPr>
        <p:spPr/>
        <p:txBody>
          <a:bodyPr/>
          <a:lstStyle/>
          <a:p>
            <a:pPr>
              <a:defRPr/>
            </a:pPr>
            <a:endParaRPr lang="en-US" altLang="ja-JP"/>
          </a:p>
        </p:txBody>
      </p:sp>
      <p:sp>
        <p:nvSpPr>
          <p:cNvPr id="9" name="Slide Number Placeholder 8"/>
          <p:cNvSpPr>
            <a:spLocks noGrp="1"/>
          </p:cNvSpPr>
          <p:nvPr>
            <p:ph type="sldNum" sz="quarter" idx="12"/>
          </p:nvPr>
        </p:nvSpPr>
        <p:spPr/>
        <p:txBody>
          <a:bodyPr/>
          <a:lstStyle/>
          <a:p>
            <a:pPr>
              <a:defRPr/>
            </a:pPr>
            <a:fld id="{A93CE803-018D-4B4F-B238-00C2BCDEFC02}" type="slidenum">
              <a:rPr lang="ja-JP" altLang="en-US" smtClean="0"/>
              <a:pPr>
                <a:defRPr/>
              </a:pPr>
              <a:t>‹#›</a:t>
            </a:fld>
            <a:endParaRPr lang="en-US" altLang="ja-JP"/>
          </a:p>
        </p:txBody>
      </p:sp>
      <p:sp>
        <p:nvSpPr>
          <p:cNvPr id="11" name="Content Placeholder 10"/>
          <p:cNvSpPr>
            <a:spLocks noGrp="1"/>
          </p:cNvSpPr>
          <p:nvPr>
            <p:ph sz="quarter" idx="13"/>
          </p:nvPr>
        </p:nvSpPr>
        <p:spPr>
          <a:xfrm>
            <a:off x="457200" y="2212848"/>
            <a:ext cx="4041648" cy="391363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pPr>
              <a:defRPr/>
            </a:pPr>
            <a:fld id="{6DE22868-3BA1-4A3D-BDA7-A3CC8C4CC3D3}" type="datetime1">
              <a:rPr lang="ja-JP" altLang="en-US" smtClean="0"/>
              <a:pPr>
                <a:defRPr/>
              </a:pPr>
              <a:t>2015/6/5</a:t>
            </a:fld>
            <a:endParaRPr lang="en-US" altLang="ja-JP"/>
          </a:p>
        </p:txBody>
      </p:sp>
      <p:sp>
        <p:nvSpPr>
          <p:cNvPr id="4" name="Footer Placeholder 3"/>
          <p:cNvSpPr>
            <a:spLocks noGrp="1"/>
          </p:cNvSpPr>
          <p:nvPr>
            <p:ph type="ftr" sz="quarter" idx="11"/>
          </p:nvPr>
        </p:nvSpPr>
        <p:spPr/>
        <p:txBody>
          <a:bodyPr/>
          <a:lstStyle/>
          <a:p>
            <a:pPr>
              <a:defRPr/>
            </a:pPr>
            <a:endParaRPr lang="en-US" altLang="ja-JP"/>
          </a:p>
        </p:txBody>
      </p:sp>
      <p:sp>
        <p:nvSpPr>
          <p:cNvPr id="5" name="Slide Number Placeholder 4"/>
          <p:cNvSpPr>
            <a:spLocks noGrp="1"/>
          </p:cNvSpPr>
          <p:nvPr>
            <p:ph type="sldNum" sz="quarter" idx="12"/>
          </p:nvPr>
        </p:nvSpPr>
        <p:spPr/>
        <p:txBody>
          <a:bodyPr/>
          <a:lstStyle/>
          <a:p>
            <a:pPr>
              <a:defRPr/>
            </a:pPr>
            <a:fld id="{F554E682-0175-4545-B1C4-B6FC47CE8E48}" type="slidenum">
              <a:rPr lang="ja-JP" altLang="en-US" smtClean="0"/>
              <a:pPr>
                <a:defRPr/>
              </a:pPr>
              <a:t>‹#›</a:t>
            </a:fld>
            <a:endParaRPr lang="en-US" altLang="ja-JP"/>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E7150635-F480-4FD4-AFEA-6CA0805E0122}" type="datetime1">
              <a:rPr lang="ja-JP" altLang="en-US" smtClean="0"/>
              <a:pPr>
                <a:defRPr/>
              </a:pPr>
              <a:t>2015/6/5</a:t>
            </a:fld>
            <a:endParaRPr lang="en-US" altLang="ja-JP"/>
          </a:p>
        </p:txBody>
      </p:sp>
      <p:sp>
        <p:nvSpPr>
          <p:cNvPr id="3" name="Footer Placeholder 2"/>
          <p:cNvSpPr>
            <a:spLocks noGrp="1"/>
          </p:cNvSpPr>
          <p:nvPr>
            <p:ph type="ftr" sz="quarter" idx="11"/>
          </p:nvPr>
        </p:nvSpPr>
        <p:spPr/>
        <p:txBody>
          <a:bodyPr/>
          <a:lstStyle/>
          <a:p>
            <a:pPr>
              <a:defRPr/>
            </a:pPr>
            <a:endParaRPr lang="en-US" altLang="ja-JP"/>
          </a:p>
        </p:txBody>
      </p:sp>
      <p:sp>
        <p:nvSpPr>
          <p:cNvPr id="4" name="Slide Number Placeholder 3"/>
          <p:cNvSpPr>
            <a:spLocks noGrp="1"/>
          </p:cNvSpPr>
          <p:nvPr>
            <p:ph type="sldNum" sz="quarter" idx="12"/>
          </p:nvPr>
        </p:nvSpPr>
        <p:spPr/>
        <p:txBody>
          <a:bodyPr/>
          <a:lstStyle/>
          <a:p>
            <a:pPr>
              <a:defRPr/>
            </a:pPr>
            <a:fld id="{4BACD4AA-779E-4770-981C-94EE349E660A}" type="slidenum">
              <a:rPr lang="ja-JP" altLang="en-US" smtClean="0"/>
              <a:pPr>
                <a:defRPr/>
              </a:pPr>
              <a:t>‹#›</a:t>
            </a:fld>
            <a:endParaRPr lang="en-US" altLang="ja-JP"/>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B3CCC62D-20EE-494A-8D84-A9F81FDC5427}" type="datetime1">
              <a:rPr lang="ja-JP" altLang="en-US" smtClean="0"/>
              <a:pPr>
                <a:defRPr/>
              </a:pPr>
              <a:t>2015/6/5</a:t>
            </a:fld>
            <a:endParaRPr lang="en-US" altLang="ja-JP"/>
          </a:p>
        </p:txBody>
      </p:sp>
      <p:sp>
        <p:nvSpPr>
          <p:cNvPr id="6" name="Footer Placeholder 5"/>
          <p:cNvSpPr>
            <a:spLocks noGrp="1"/>
          </p:cNvSpPr>
          <p:nvPr>
            <p:ph type="ftr" sz="quarter" idx="11"/>
          </p:nvPr>
        </p:nvSpPr>
        <p:spPr/>
        <p:txBody>
          <a:bodyPr/>
          <a:lstStyle/>
          <a:p>
            <a:pPr>
              <a:defRPr/>
            </a:pPr>
            <a:endParaRPr lang="en-US" altLang="ja-JP"/>
          </a:p>
        </p:txBody>
      </p:sp>
      <p:sp>
        <p:nvSpPr>
          <p:cNvPr id="7" name="Slide Number Placeholder 6"/>
          <p:cNvSpPr>
            <a:spLocks noGrp="1"/>
          </p:cNvSpPr>
          <p:nvPr>
            <p:ph type="sldNum" sz="quarter" idx="12"/>
          </p:nvPr>
        </p:nvSpPr>
        <p:spPr/>
        <p:txBody>
          <a:bodyPr/>
          <a:lstStyle/>
          <a:p>
            <a:fld id="{2754ED01-E2A0-4C1E-8E21-014B99041579}"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nchor="b"/>
          <a:lstStyle>
            <a:lvl1pPr algn="ctr">
              <a:lnSpc>
                <a:spcPct val="100000"/>
              </a:lnSpc>
              <a:defRPr sz="2800" b="0"/>
            </a:lvl1pPr>
          </a:lstStyle>
          <a:p>
            <a:r>
              <a:rPr lang="en-US" smtClean="0"/>
              <a:t>Click to edit Master title style</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50A09323-B4A6-464B-8026-D6AC57AB3ADD}" type="datetime1">
              <a:rPr lang="ja-JP" altLang="en-US" smtClean="0"/>
              <a:pPr>
                <a:defRPr/>
              </a:pPr>
              <a:t>2015/6/5</a:t>
            </a:fld>
            <a:endParaRPr lang="en-US" altLang="ja-JP"/>
          </a:p>
        </p:txBody>
      </p:sp>
      <p:sp>
        <p:nvSpPr>
          <p:cNvPr id="6" name="Footer Placeholder 5"/>
          <p:cNvSpPr>
            <a:spLocks noGrp="1"/>
          </p:cNvSpPr>
          <p:nvPr>
            <p:ph type="ftr" sz="quarter" idx="11"/>
          </p:nvPr>
        </p:nvSpPr>
        <p:spPr/>
        <p:txBody>
          <a:bodyPr/>
          <a:lstStyle/>
          <a:p>
            <a:pPr>
              <a:defRPr/>
            </a:pPr>
            <a:endParaRPr lang="en-US" altLang="ja-JP"/>
          </a:p>
        </p:txBody>
      </p:sp>
      <p:sp>
        <p:nvSpPr>
          <p:cNvPr id="7" name="Slide Number Placeholder 6"/>
          <p:cNvSpPr>
            <a:spLocks noGrp="1"/>
          </p:cNvSpPr>
          <p:nvPr>
            <p:ph type="sldNum" sz="quarter" idx="12"/>
          </p:nvPr>
        </p:nvSpPr>
        <p:spPr/>
        <p:txBody>
          <a:bodyPr/>
          <a:lstStyle/>
          <a:p>
            <a:pPr>
              <a:defRPr/>
            </a:pPr>
            <a:fld id="{FC21B472-ED69-4D49-B783-6622581F8821}" type="slidenum">
              <a:rPr lang="ja-JP" altLang="en-US" smtClean="0"/>
              <a:pPr>
                <a:defRPr/>
              </a:pPr>
              <a:t>‹#›</a:t>
            </a:fld>
            <a:endParaRPr lang="en-US" altLang="ja-JP"/>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6363347" y="6356350"/>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pPr>
              <a:defRPr/>
            </a:pPr>
            <a:fld id="{F7E846A8-760A-4081-A919-15AF8E43E2F4}" type="datetime1">
              <a:rPr lang="ja-JP" altLang="en-US" smtClean="0"/>
              <a:pPr>
                <a:defRPr/>
              </a:pPr>
              <a:t>2015/6/5</a:t>
            </a:fld>
            <a:endParaRPr lang="en-US" altLang="ja-JP"/>
          </a:p>
        </p:txBody>
      </p:sp>
      <p:sp>
        <p:nvSpPr>
          <p:cNvPr id="5" name="Footer Placeholder 4"/>
          <p:cNvSpPr>
            <a:spLocks noGrp="1"/>
          </p:cNvSpPr>
          <p:nvPr>
            <p:ph type="ftr" sz="quarter" idx="3"/>
          </p:nvPr>
        </p:nvSpPr>
        <p:spPr>
          <a:xfrm>
            <a:off x="659165"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pPr>
              <a:defRPr/>
            </a:pPr>
            <a:endParaRPr lang="en-US" altLang="ja-JP"/>
          </a:p>
        </p:txBody>
      </p:sp>
      <p:sp>
        <p:nvSpPr>
          <p:cNvPr id="6" name="Slide Number Placeholder 5"/>
          <p:cNvSpPr>
            <a:spLocks noGrp="1"/>
          </p:cNvSpPr>
          <p:nvPr>
            <p:ph type="sldNum" sz="quarter" idx="4"/>
          </p:nvPr>
        </p:nvSpPr>
        <p:spPr>
          <a:xfrm>
            <a:off x="8543278" y="6356350"/>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pPr>
              <a:defRPr/>
            </a:pPr>
            <a:fld id="{481AB056-6DA6-44FC-9D62-F9F8DCE9EC3C}" type="slidenum">
              <a:rPr lang="ja-JP" altLang="en-US" smtClean="0"/>
              <a:pPr>
                <a:defRPr/>
              </a:pPr>
              <a:t>‹#›</a:t>
            </a:fld>
            <a:endParaRPr lang="en-US" altLang="ja-JP"/>
          </a:p>
        </p:txBody>
      </p:sp>
      <p:sp>
        <p:nvSpPr>
          <p:cNvPr id="7" name="Oval 6"/>
          <p:cNvSpPr/>
          <p:nvPr/>
        </p:nvSpPr>
        <p:spPr>
          <a:xfrm>
            <a:off x="8457760"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Oval 7"/>
          <p:cNvSpPr/>
          <p:nvPr/>
        </p:nvSpPr>
        <p:spPr>
          <a:xfrm>
            <a:off x="569119"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2" descr="C:\Users\support-share3\Desktop\GRIPS_Logo.png"/>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13530" y="76200"/>
            <a:ext cx="675132" cy="786003"/>
          </a:xfrm>
          <a:prstGeom prst="rect">
            <a:avLst/>
          </a:prstGeom>
          <a:noFill/>
          <a:extLst>
            <a:ext uri="{909E8E84-426E-40dd-AFC4-6F175D3DCCD1}">
              <a14:hiddenFill xmlns:a14="http://schemas.microsoft.com/office/drawing/2010/main" xmlns="">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4079" r:id="rId1"/>
    <p:sldLayoutId id="2147484080" r:id="rId2"/>
    <p:sldLayoutId id="2147484081" r:id="rId3"/>
    <p:sldLayoutId id="2147484082" r:id="rId4"/>
    <p:sldLayoutId id="2147484083" r:id="rId5"/>
    <p:sldLayoutId id="2147484084" r:id="rId6"/>
    <p:sldLayoutId id="2147484085" r:id="rId7"/>
    <p:sldLayoutId id="2147484086" r:id="rId8"/>
    <p:sldLayoutId id="2147484087" r:id="rId9"/>
    <p:sldLayoutId id="2147484088" r:id="rId10"/>
    <p:sldLayoutId id="2147484089" r:id="rId11"/>
  </p:sldLayoutIdLst>
  <p:hf hdr="0" ftr="0"/>
  <p:txStyles>
    <p:title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6.xml"/><Relationship Id="rId1" Type="http://schemas.openxmlformats.org/officeDocument/2006/relationships/vmlDrawing" Target="../drawings/vmlDrawing1.vml"/><Relationship Id="rId4" Type="http://schemas.openxmlformats.org/officeDocument/2006/relationships/image" Target="../media/image5.emf"/></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2.vml"/><Relationship Id="rId5" Type="http://schemas.openxmlformats.org/officeDocument/2006/relationships/image" Target="../media/image6.png"/><Relationship Id="rId4" Type="http://schemas.openxmlformats.org/officeDocument/2006/relationships/package" Target="../embeddings/Microsoft_Word___1.docx"/></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7.xml"/><Relationship Id="rId1" Type="http://schemas.openxmlformats.org/officeDocument/2006/relationships/vmlDrawing" Target="../drawings/vmlDrawing3.vml"/><Relationship Id="rId5" Type="http://schemas.openxmlformats.org/officeDocument/2006/relationships/image" Target="../media/image7.png"/><Relationship Id="rId4" Type="http://schemas.openxmlformats.org/officeDocument/2006/relationships/package" Target="../embeddings/Microsoft_Word___2.docx"/></Relationships>
</file>

<file path=ppt/slides/_rels/slide18.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219200"/>
            <a:ext cx="7162800" cy="1089025"/>
          </a:xfrm>
        </p:spPr>
        <p:txBody>
          <a:bodyPr wrap="square" numCol="1" anchorCtr="0" compatLnSpc="1">
            <a:prstTxWarp prst="textNoShape">
              <a:avLst/>
            </a:prstTxWarp>
          </a:bodyPr>
          <a:lstStyle/>
          <a:p>
            <a:pPr eaLnBrk="1" hangingPunct="1">
              <a:defRPr/>
            </a:pPr>
            <a:r>
              <a:rPr lang="en-US" altLang="ja-JP" sz="3200" dirty="0" smtClean="0">
                <a:solidFill>
                  <a:srgbClr val="C00000"/>
                </a:solidFill>
                <a:latin typeface="Times New Roman" pitchFamily="18" charset="0"/>
                <a:cs typeface="Times New Roman" pitchFamily="18" charset="0"/>
              </a:rPr>
              <a:t>Global Value Chains and China’s Exports to High Income Countries</a:t>
            </a:r>
            <a:endParaRPr lang="en-US" altLang="ja-JP" sz="3200" cap="none" dirty="0" smtClean="0">
              <a:solidFill>
                <a:srgbClr val="C00000"/>
              </a:solidFill>
              <a:latin typeface="Times New Roman" pitchFamily="18" charset="0"/>
              <a:cs typeface="Times New Roman" pitchFamily="18" charset="0"/>
            </a:endParaRPr>
          </a:p>
        </p:txBody>
      </p:sp>
      <p:sp>
        <p:nvSpPr>
          <p:cNvPr id="15364" name="Subtitle 2"/>
          <p:cNvSpPr>
            <a:spLocks noGrp="1"/>
          </p:cNvSpPr>
          <p:nvPr>
            <p:ph type="subTitle" idx="1"/>
          </p:nvPr>
        </p:nvSpPr>
        <p:spPr>
          <a:xfrm>
            <a:off x="1828800" y="3276600"/>
            <a:ext cx="6096000" cy="1600200"/>
          </a:xfrm>
        </p:spPr>
        <p:txBody>
          <a:bodyPr>
            <a:normAutofit lnSpcReduction="10000"/>
          </a:bodyPr>
          <a:lstStyle/>
          <a:p>
            <a:pPr eaLnBrk="1" hangingPunct="1">
              <a:lnSpc>
                <a:spcPct val="90000"/>
              </a:lnSpc>
            </a:pPr>
            <a:r>
              <a:rPr lang="en-US" altLang="ja-JP" sz="3000" dirty="0" smtClean="0">
                <a:solidFill>
                  <a:srgbClr val="002060"/>
                </a:solidFill>
                <a:latin typeface="Times New Roman" pitchFamily="18" charset="0"/>
                <a:cs typeface="Times New Roman" pitchFamily="18" charset="0"/>
              </a:rPr>
              <a:t>Yuqing Xing</a:t>
            </a:r>
          </a:p>
          <a:p>
            <a:pPr eaLnBrk="1" hangingPunct="1">
              <a:lnSpc>
                <a:spcPct val="90000"/>
              </a:lnSpc>
            </a:pPr>
            <a:endParaRPr lang="en-US" altLang="ja-JP" sz="3000" dirty="0" smtClean="0">
              <a:solidFill>
                <a:srgbClr val="002060"/>
              </a:solidFill>
              <a:latin typeface="Times New Roman" pitchFamily="18" charset="0"/>
              <a:cs typeface="Times New Roman" pitchFamily="18" charset="0"/>
            </a:endParaRPr>
          </a:p>
          <a:p>
            <a:pPr eaLnBrk="1" hangingPunct="1">
              <a:lnSpc>
                <a:spcPct val="90000"/>
              </a:lnSpc>
            </a:pPr>
            <a:r>
              <a:rPr lang="en-US" altLang="ja-JP" sz="2000" dirty="0" smtClean="0">
                <a:solidFill>
                  <a:srgbClr val="002060"/>
                </a:solidFill>
                <a:latin typeface="Times New Roman" pitchFamily="18" charset="0"/>
                <a:cs typeface="Times New Roman" pitchFamily="18" charset="0"/>
              </a:rPr>
              <a:t>National Graduate Institute for Policy Studies </a:t>
            </a:r>
          </a:p>
          <a:p>
            <a:pPr eaLnBrk="1" hangingPunct="1">
              <a:lnSpc>
                <a:spcPct val="90000"/>
              </a:lnSpc>
            </a:pPr>
            <a:r>
              <a:rPr lang="en-US" altLang="ja-JP" sz="2000" dirty="0" smtClean="0">
                <a:solidFill>
                  <a:srgbClr val="002060"/>
                </a:solidFill>
                <a:latin typeface="Times New Roman" pitchFamily="18" charset="0"/>
                <a:cs typeface="Times New Roman" pitchFamily="18" charset="0"/>
              </a:rPr>
              <a:t>Tokyo, Japan</a:t>
            </a:r>
          </a:p>
          <a:p>
            <a:pPr eaLnBrk="1" hangingPunct="1">
              <a:lnSpc>
                <a:spcPct val="90000"/>
              </a:lnSpc>
            </a:pPr>
            <a:endParaRPr lang="ja-JP" altLang="en-US" dirty="0" smtClean="0">
              <a:cs typeface="Times New Roman" pitchFamily="18" charset="0"/>
            </a:endParaRPr>
          </a:p>
        </p:txBody>
      </p:sp>
      <p:sp>
        <p:nvSpPr>
          <p:cNvPr id="15361" name="Date Placeholder 3"/>
          <p:cNvSpPr>
            <a:spLocks noGrp="1"/>
          </p:cNvSpPr>
          <p:nvPr>
            <p:ph type="dt" sz="half" idx="10"/>
          </p:nvPr>
        </p:nvSpPr>
        <p:spPr bwMode="auto">
          <a:noFill/>
          <a:ln>
            <a:miter lim="800000"/>
            <a:headEnd/>
            <a:tailEnd/>
          </a:ln>
        </p:spPr>
        <p:txBody>
          <a:bodyPr/>
          <a:lstStyle/>
          <a:p>
            <a:fld id="{9FAD52F3-11D0-4D5A-8CA9-0A6BAE33C83D}" type="datetime1">
              <a:rPr lang="ja-JP" altLang="en-US" smtClean="0"/>
              <a:pPr/>
              <a:t>2015/6/5</a:t>
            </a:fld>
            <a:endParaRPr lang="en-US" altLang="ja-JP" smtClean="0"/>
          </a:p>
        </p:txBody>
      </p:sp>
      <p:sp>
        <p:nvSpPr>
          <p:cNvPr id="15362" name="Slide Number Placeholder 5"/>
          <p:cNvSpPr>
            <a:spLocks noGrp="1"/>
          </p:cNvSpPr>
          <p:nvPr>
            <p:ph type="sldNum" sz="quarter" idx="11"/>
          </p:nvPr>
        </p:nvSpPr>
        <p:spPr bwMode="auto">
          <a:xfrm>
            <a:off x="8594725" y="5648325"/>
            <a:ext cx="549275" cy="396875"/>
          </a:xfrm>
          <a:noFill/>
          <a:ln>
            <a:miter lim="800000"/>
            <a:headEnd/>
            <a:tailEnd/>
          </a:ln>
        </p:spPr>
        <p:txBody>
          <a:bodyPr/>
          <a:lstStyle/>
          <a:p>
            <a:fld id="{46FCB3EA-89B7-4EEF-8C73-6C855A69A075}" type="slidenum">
              <a:rPr lang="ja-JP" altLang="en-US" smtClean="0"/>
              <a:pPr/>
              <a:t>1</a:t>
            </a:fld>
            <a:endParaRPr lang="en-US" altLang="ja-JP" smtClean="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76200"/>
            <a:ext cx="7620000" cy="990600"/>
          </a:xfrm>
        </p:spPr>
        <p:txBody>
          <a:bodyPr/>
          <a:lstStyle/>
          <a:p>
            <a:pPr lvl="0">
              <a:lnSpc>
                <a:spcPct val="100000"/>
              </a:lnSpc>
            </a:pPr>
            <a:r>
              <a:rPr lang="en-US" sz="3200" dirty="0">
                <a:effectLst/>
              </a:rPr>
              <a:t>GVCs and </a:t>
            </a:r>
            <a:r>
              <a:rPr lang="en-US" sz="3200" dirty="0" smtClean="0">
                <a:effectLst/>
              </a:rPr>
              <a:t>China’s Exports I: the iPhone Trade</a:t>
            </a:r>
            <a:endParaRPr lang="en-US" dirty="0"/>
          </a:p>
        </p:txBody>
      </p:sp>
      <p:sp>
        <p:nvSpPr>
          <p:cNvPr id="3" name="Content Placeholder 2"/>
          <p:cNvSpPr>
            <a:spLocks noGrp="1"/>
          </p:cNvSpPr>
          <p:nvPr>
            <p:ph idx="1"/>
          </p:nvPr>
        </p:nvSpPr>
        <p:spPr>
          <a:xfrm>
            <a:off x="457200" y="1219200"/>
            <a:ext cx="8229600" cy="4906963"/>
          </a:xfrm>
        </p:spPr>
        <p:txBody>
          <a:bodyPr>
            <a:normAutofit lnSpcReduction="10000"/>
          </a:bodyPr>
          <a:lstStyle/>
          <a:p>
            <a:r>
              <a:rPr lang="en-US" dirty="0"/>
              <a:t>China has been the exclusive exporter of the iPhone. In 2009, it exported 11.3 million iPhones valued at $2.0 billion to the US. </a:t>
            </a:r>
            <a:endParaRPr lang="en-US" dirty="0" smtClean="0"/>
          </a:p>
          <a:p>
            <a:r>
              <a:rPr lang="en-US" dirty="0" smtClean="0"/>
              <a:t>In 2011, China’s </a:t>
            </a:r>
            <a:r>
              <a:rPr lang="en-US" dirty="0"/>
              <a:t>iPhone export to </a:t>
            </a:r>
            <a:r>
              <a:rPr lang="en-US" dirty="0" smtClean="0"/>
              <a:t>the US surged </a:t>
            </a:r>
            <a:r>
              <a:rPr lang="en-US" dirty="0"/>
              <a:t>to $8.5 billion, </a:t>
            </a:r>
            <a:r>
              <a:rPr lang="en-US" dirty="0" smtClean="0"/>
              <a:t>despite of rising wage and the appreciation of the Yuan. </a:t>
            </a:r>
          </a:p>
          <a:p>
            <a:r>
              <a:rPr lang="en-US" dirty="0"/>
              <a:t>That China exports the iPhone to the US, where the iPhone was invented, appears inconsistent with the classic theory of comparative advantage. The strange trade pattern, however, can easily be explained by </a:t>
            </a:r>
            <a:r>
              <a:rPr lang="en-US" dirty="0" smtClean="0"/>
              <a:t>GVCs.</a:t>
            </a:r>
          </a:p>
          <a:p>
            <a:r>
              <a:rPr lang="en-US" dirty="0" smtClean="0"/>
              <a:t> </a:t>
            </a:r>
            <a:r>
              <a:rPr lang="en-US" dirty="0"/>
              <a:t>“Designed by Apple in California Assembled in China” </a:t>
            </a:r>
            <a:endParaRPr lang="en-US" dirty="0" smtClean="0"/>
          </a:p>
          <a:p>
            <a:endParaRPr lang="en-US" dirty="0" smtClean="0"/>
          </a:p>
          <a:p>
            <a:endParaRPr lang="en-US" dirty="0"/>
          </a:p>
        </p:txBody>
      </p:sp>
      <p:sp>
        <p:nvSpPr>
          <p:cNvPr id="4" name="Date Placeholder 3"/>
          <p:cNvSpPr>
            <a:spLocks noGrp="1"/>
          </p:cNvSpPr>
          <p:nvPr>
            <p:ph type="dt" sz="half" idx="10"/>
          </p:nvPr>
        </p:nvSpPr>
        <p:spPr/>
        <p:txBody>
          <a:bodyPr/>
          <a:lstStyle/>
          <a:p>
            <a:pPr>
              <a:defRPr/>
            </a:pPr>
            <a:fld id="{66DF2FA0-17B6-4B11-AFE3-CBF5A77AE38B}" type="datetime1">
              <a:rPr lang="ja-JP" altLang="en-US" smtClean="0"/>
              <a:pPr>
                <a:defRPr/>
              </a:pPr>
              <a:t>2015/6/5</a:t>
            </a:fld>
            <a:endParaRPr lang="en-US" altLang="ja-JP"/>
          </a:p>
        </p:txBody>
      </p:sp>
      <p:sp>
        <p:nvSpPr>
          <p:cNvPr id="5" name="Slide Number Placeholder 4"/>
          <p:cNvSpPr>
            <a:spLocks noGrp="1"/>
          </p:cNvSpPr>
          <p:nvPr>
            <p:ph type="sldNum" sz="quarter" idx="12"/>
          </p:nvPr>
        </p:nvSpPr>
        <p:spPr/>
        <p:txBody>
          <a:bodyPr/>
          <a:lstStyle/>
          <a:p>
            <a:pPr>
              <a:defRPr/>
            </a:pPr>
            <a:fld id="{71409D2C-5F32-4D2D-A417-80FFA1945D69}" type="slidenum">
              <a:rPr lang="ja-JP" altLang="en-US" smtClean="0"/>
              <a:pPr>
                <a:defRPr/>
              </a:pPr>
              <a:t>10</a:t>
            </a:fld>
            <a:endParaRPr lang="en-US" altLang="ja-JP"/>
          </a:p>
        </p:txBody>
      </p:sp>
    </p:spTree>
    <p:extLst>
      <p:ext uri="{BB962C8B-B14F-4D97-AF65-F5344CB8AC3E}">
        <p14:creationId xmlns:p14="http://schemas.microsoft.com/office/powerpoint/2010/main" val="1179371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66DF2FA0-17B6-4B11-AFE3-CBF5A77AE38B}" type="datetime1">
              <a:rPr lang="ja-JP" altLang="en-US" smtClean="0"/>
              <a:pPr>
                <a:defRPr/>
              </a:pPr>
              <a:t>2015/6/5</a:t>
            </a:fld>
            <a:endParaRPr lang="en-US" altLang="ja-JP"/>
          </a:p>
        </p:txBody>
      </p:sp>
      <p:sp>
        <p:nvSpPr>
          <p:cNvPr id="5" name="Slide Number Placeholder 4"/>
          <p:cNvSpPr>
            <a:spLocks noGrp="1"/>
          </p:cNvSpPr>
          <p:nvPr>
            <p:ph type="sldNum" sz="quarter" idx="12"/>
          </p:nvPr>
        </p:nvSpPr>
        <p:spPr/>
        <p:txBody>
          <a:bodyPr/>
          <a:lstStyle/>
          <a:p>
            <a:pPr>
              <a:defRPr/>
            </a:pPr>
            <a:fld id="{71409D2C-5F32-4D2D-A417-80FFA1945D69}" type="slidenum">
              <a:rPr lang="ja-JP" altLang="en-US" smtClean="0"/>
              <a:pPr>
                <a:defRPr/>
              </a:pPr>
              <a:t>11</a:t>
            </a:fld>
            <a:endParaRPr lang="en-US" altLang="ja-JP"/>
          </a:p>
        </p:txBody>
      </p:sp>
      <p:graphicFrame>
        <p:nvGraphicFramePr>
          <p:cNvPr id="6" name="C 1"/>
          <p:cNvGraphicFramePr>
            <a:graphicFrameLocks/>
          </p:cNvGraphicFramePr>
          <p:nvPr>
            <p:extLst>
              <p:ext uri="{D42A27DB-BD31-4B8C-83A1-F6EECF244321}">
                <p14:modId xmlns:p14="http://schemas.microsoft.com/office/powerpoint/2010/main" val="715293694"/>
              </p:ext>
            </p:extLst>
          </p:nvPr>
        </p:nvGraphicFramePr>
        <p:xfrm>
          <a:off x="152400" y="2667000"/>
          <a:ext cx="4876800" cy="2819400"/>
        </p:xfrm>
        <a:graphic>
          <a:graphicData uri="http://schemas.openxmlformats.org/drawingml/2006/chart">
            <c:chart xmlns:c="http://schemas.openxmlformats.org/drawingml/2006/chart" xmlns:r="http://schemas.openxmlformats.org/officeDocument/2006/relationships" r:id="rId2"/>
          </a:graphicData>
        </a:graphic>
      </p:graphicFrame>
      <p:sp>
        <p:nvSpPr>
          <p:cNvPr id="8" name="Rectangle 7"/>
          <p:cNvSpPr/>
          <p:nvPr/>
        </p:nvSpPr>
        <p:spPr>
          <a:xfrm>
            <a:off x="5073589" y="1600200"/>
            <a:ext cx="4038600" cy="4524316"/>
          </a:xfrm>
          <a:prstGeom prst="rect">
            <a:avLst/>
          </a:prstGeom>
        </p:spPr>
        <p:txBody>
          <a:bodyPr wrap="square">
            <a:spAutoFit/>
          </a:bodyPr>
          <a:lstStyle/>
          <a:p>
            <a:r>
              <a:rPr lang="en-US" sz="1600" dirty="0"/>
              <a:t>In 2012, China exported US$600 billion high-tech </a:t>
            </a:r>
            <a:r>
              <a:rPr lang="en-US" sz="1600" dirty="0" smtClean="0"/>
              <a:t>goods, about 1/3 of China’s manufacturing exports. </a:t>
            </a:r>
          </a:p>
          <a:p>
            <a:endParaRPr lang="en-US" sz="1600" dirty="0"/>
          </a:p>
          <a:p>
            <a:r>
              <a:rPr lang="en-US" sz="1600" dirty="0"/>
              <a:t>F</a:t>
            </a:r>
            <a:r>
              <a:rPr lang="en-US" sz="1600" dirty="0" smtClean="0"/>
              <a:t>oreign </a:t>
            </a:r>
            <a:r>
              <a:rPr lang="en-US" sz="1600" dirty="0"/>
              <a:t>invested firms produce more than 80</a:t>
            </a:r>
            <a:r>
              <a:rPr lang="en-US" sz="1600" dirty="0" smtClean="0"/>
              <a:t>%;</a:t>
            </a:r>
          </a:p>
          <a:p>
            <a:endParaRPr lang="en-US" sz="1600" dirty="0"/>
          </a:p>
          <a:p>
            <a:r>
              <a:rPr lang="en-US" sz="1600" dirty="0"/>
              <a:t>A</a:t>
            </a:r>
            <a:r>
              <a:rPr lang="en-US" sz="1600" dirty="0" smtClean="0"/>
              <a:t>bout </a:t>
            </a:r>
            <a:r>
              <a:rPr lang="en-US" sz="1600" dirty="0"/>
              <a:t>80% of China’s high-tech exports </a:t>
            </a:r>
            <a:r>
              <a:rPr lang="en-US" sz="1600" dirty="0" smtClean="0"/>
              <a:t>are processing exports;</a:t>
            </a:r>
            <a:endParaRPr lang="en-US" sz="1600" dirty="0"/>
          </a:p>
          <a:p>
            <a:endParaRPr lang="en-US" sz="1600" dirty="0" smtClean="0"/>
          </a:p>
          <a:p>
            <a:r>
              <a:rPr lang="en-US" sz="1600" dirty="0" smtClean="0"/>
              <a:t>Foreign </a:t>
            </a:r>
            <a:r>
              <a:rPr lang="en-US" sz="1600" dirty="0"/>
              <a:t>value added remains above 50%, </a:t>
            </a:r>
            <a:endParaRPr lang="en-US" sz="1600" dirty="0" smtClean="0"/>
          </a:p>
          <a:p>
            <a:endParaRPr lang="en-US" sz="1600" dirty="0"/>
          </a:p>
          <a:p>
            <a:r>
              <a:rPr lang="en-US" sz="1600" dirty="0" smtClean="0"/>
              <a:t>processing </a:t>
            </a:r>
            <a:r>
              <a:rPr lang="en-US" sz="1600" dirty="0"/>
              <a:t>high-tech exports are results of GVC operations. </a:t>
            </a:r>
          </a:p>
          <a:p>
            <a:endParaRPr lang="en-US" sz="1600" dirty="0" smtClean="0"/>
          </a:p>
          <a:p>
            <a:r>
              <a:rPr lang="en-US" sz="1600" dirty="0"/>
              <a:t>T</a:t>
            </a:r>
            <a:r>
              <a:rPr lang="en-US" sz="1600" dirty="0" smtClean="0"/>
              <a:t>he </a:t>
            </a:r>
            <a:r>
              <a:rPr lang="en-US" sz="1600" dirty="0"/>
              <a:t>technology sophistication of China’s high-tech exports is primarily determined by technology innovations of lead </a:t>
            </a:r>
            <a:r>
              <a:rPr lang="en-US" sz="1600" dirty="0" smtClean="0"/>
              <a:t>firms. </a:t>
            </a:r>
          </a:p>
        </p:txBody>
      </p:sp>
      <p:sp>
        <p:nvSpPr>
          <p:cNvPr id="9" name="TextBox 8"/>
          <p:cNvSpPr txBox="1"/>
          <p:nvPr/>
        </p:nvSpPr>
        <p:spPr>
          <a:xfrm>
            <a:off x="304800" y="1905000"/>
            <a:ext cx="4648200" cy="584776"/>
          </a:xfrm>
          <a:prstGeom prst="rect">
            <a:avLst/>
          </a:prstGeom>
          <a:noFill/>
        </p:spPr>
        <p:txBody>
          <a:bodyPr wrap="square" rtlCol="0">
            <a:spAutoFit/>
          </a:bodyPr>
          <a:lstStyle/>
          <a:p>
            <a:pPr algn="ctr"/>
            <a:r>
              <a:rPr lang="en-US" sz="1600" dirty="0" smtClean="0"/>
              <a:t>The Domestic Value Added of China’s Processing High-tech Exports</a:t>
            </a:r>
            <a:endParaRPr lang="en-US" sz="1600" dirty="0"/>
          </a:p>
        </p:txBody>
      </p:sp>
      <p:sp>
        <p:nvSpPr>
          <p:cNvPr id="10" name="TextBox 9"/>
          <p:cNvSpPr txBox="1"/>
          <p:nvPr/>
        </p:nvSpPr>
        <p:spPr>
          <a:xfrm>
            <a:off x="914400" y="152400"/>
            <a:ext cx="7772400" cy="1077218"/>
          </a:xfrm>
          <a:prstGeom prst="rect">
            <a:avLst/>
          </a:prstGeom>
          <a:noFill/>
        </p:spPr>
        <p:txBody>
          <a:bodyPr wrap="square" rtlCol="0">
            <a:spAutoFit/>
          </a:bodyPr>
          <a:lstStyle/>
          <a:p>
            <a:pPr algn="ctr"/>
            <a:r>
              <a:rPr lang="en-US" sz="3200" dirty="0">
                <a:solidFill>
                  <a:schemeClr val="tx2"/>
                </a:solidFill>
                <a:latin typeface="+mn-lt"/>
              </a:rPr>
              <a:t>GVCs and China’s Exports </a:t>
            </a:r>
            <a:r>
              <a:rPr lang="en-US" sz="3200" dirty="0" smtClean="0">
                <a:solidFill>
                  <a:schemeClr val="tx2"/>
                </a:solidFill>
                <a:latin typeface="+mn-lt"/>
              </a:rPr>
              <a:t>II: High-tech Exports</a:t>
            </a:r>
            <a:endParaRPr lang="en-US" sz="3200" dirty="0">
              <a:solidFill>
                <a:schemeClr val="tx2"/>
              </a:solidFill>
              <a:latin typeface="+mn-lt"/>
            </a:endParaRPr>
          </a:p>
        </p:txBody>
      </p:sp>
      <p:sp>
        <p:nvSpPr>
          <p:cNvPr id="11" name="TextBox 10"/>
          <p:cNvSpPr txBox="1"/>
          <p:nvPr/>
        </p:nvSpPr>
        <p:spPr>
          <a:xfrm>
            <a:off x="609600" y="5638800"/>
            <a:ext cx="3048000" cy="276999"/>
          </a:xfrm>
          <a:prstGeom prst="rect">
            <a:avLst/>
          </a:prstGeom>
          <a:noFill/>
        </p:spPr>
        <p:txBody>
          <a:bodyPr wrap="square" rtlCol="0">
            <a:spAutoFit/>
          </a:bodyPr>
          <a:lstStyle/>
          <a:p>
            <a:r>
              <a:rPr lang="en-US" sz="1200" dirty="0" smtClean="0"/>
              <a:t>Source: Xing (2014)</a:t>
            </a:r>
            <a:endParaRPr lang="en-US" sz="1200" dirty="0"/>
          </a:p>
        </p:txBody>
      </p:sp>
    </p:spTree>
    <p:extLst>
      <p:ext uri="{BB962C8B-B14F-4D97-AF65-F5344CB8AC3E}">
        <p14:creationId xmlns:p14="http://schemas.microsoft.com/office/powerpoint/2010/main" val="139240463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E7150635-F480-4FD4-AFEA-6CA0805E0122}" type="datetime1">
              <a:rPr lang="ja-JP" altLang="en-US" smtClean="0"/>
              <a:pPr>
                <a:defRPr/>
              </a:pPr>
              <a:t>2015/6/5</a:t>
            </a:fld>
            <a:endParaRPr lang="en-US" altLang="ja-JP"/>
          </a:p>
        </p:txBody>
      </p:sp>
      <p:sp>
        <p:nvSpPr>
          <p:cNvPr id="3" name="Slide Number Placeholder 2"/>
          <p:cNvSpPr>
            <a:spLocks noGrp="1"/>
          </p:cNvSpPr>
          <p:nvPr>
            <p:ph type="sldNum" sz="quarter" idx="12"/>
          </p:nvPr>
        </p:nvSpPr>
        <p:spPr/>
        <p:txBody>
          <a:bodyPr/>
          <a:lstStyle/>
          <a:p>
            <a:pPr>
              <a:defRPr/>
            </a:pPr>
            <a:fld id="{4BACD4AA-779E-4770-981C-94EE349E660A}" type="slidenum">
              <a:rPr lang="ja-JP" altLang="en-US" smtClean="0"/>
              <a:pPr>
                <a:defRPr/>
              </a:pPr>
              <a:t>12</a:t>
            </a:fld>
            <a:endParaRPr lang="en-US" altLang="ja-JP"/>
          </a:p>
        </p:txBody>
      </p:sp>
      <p:graphicFrame>
        <p:nvGraphicFramePr>
          <p:cNvPr id="4" name="Chart 3"/>
          <p:cNvGraphicFramePr/>
          <p:nvPr>
            <p:extLst>
              <p:ext uri="{D42A27DB-BD31-4B8C-83A1-F6EECF244321}">
                <p14:modId xmlns:p14="http://schemas.microsoft.com/office/powerpoint/2010/main" val="885474866"/>
              </p:ext>
            </p:extLst>
          </p:nvPr>
        </p:nvGraphicFramePr>
        <p:xfrm>
          <a:off x="457200" y="2362200"/>
          <a:ext cx="5029200" cy="3581400"/>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914400" y="76200"/>
            <a:ext cx="7848600" cy="1077218"/>
          </a:xfrm>
          <a:prstGeom prst="rect">
            <a:avLst/>
          </a:prstGeom>
          <a:noFill/>
        </p:spPr>
        <p:txBody>
          <a:bodyPr wrap="square" rtlCol="0">
            <a:spAutoFit/>
          </a:bodyPr>
          <a:lstStyle/>
          <a:p>
            <a:pPr algn="ctr"/>
            <a:r>
              <a:rPr lang="en-US" sz="3200" dirty="0">
                <a:solidFill>
                  <a:schemeClr val="tx2"/>
                </a:solidFill>
                <a:latin typeface="+mn-lt"/>
              </a:rPr>
              <a:t>GVCs and China’s Exports </a:t>
            </a:r>
            <a:r>
              <a:rPr lang="en-US" sz="3200" dirty="0" smtClean="0">
                <a:solidFill>
                  <a:schemeClr val="tx2"/>
                </a:solidFill>
                <a:latin typeface="+mn-lt"/>
              </a:rPr>
              <a:t>III: Processing </a:t>
            </a:r>
            <a:r>
              <a:rPr lang="en-US" sz="3200" dirty="0">
                <a:solidFill>
                  <a:schemeClr val="tx2"/>
                </a:solidFill>
                <a:latin typeface="+mn-lt"/>
              </a:rPr>
              <a:t>Exports</a:t>
            </a:r>
          </a:p>
        </p:txBody>
      </p:sp>
      <p:sp>
        <p:nvSpPr>
          <p:cNvPr id="7" name="Rectangle 6"/>
          <p:cNvSpPr/>
          <p:nvPr/>
        </p:nvSpPr>
        <p:spPr>
          <a:xfrm>
            <a:off x="5791200" y="1295400"/>
            <a:ext cx="3124200" cy="4770537"/>
          </a:xfrm>
          <a:prstGeom prst="rect">
            <a:avLst/>
          </a:prstGeom>
        </p:spPr>
        <p:txBody>
          <a:bodyPr wrap="square">
            <a:spAutoFit/>
          </a:bodyPr>
          <a:lstStyle/>
          <a:p>
            <a:r>
              <a:rPr lang="en-US" sz="1600" dirty="0"/>
              <a:t>In 2012, </a:t>
            </a:r>
            <a:r>
              <a:rPr lang="en-US" sz="1600" dirty="0" smtClean="0"/>
              <a:t>processing exports </a:t>
            </a:r>
            <a:r>
              <a:rPr lang="en-US" sz="1600" dirty="0"/>
              <a:t>amounted US$860 billion, about 42% of China’s total exports. </a:t>
            </a:r>
            <a:endParaRPr lang="en-US" sz="1600" dirty="0" smtClean="0"/>
          </a:p>
          <a:p>
            <a:endParaRPr lang="en-US" sz="1600" dirty="0" smtClean="0"/>
          </a:p>
          <a:p>
            <a:r>
              <a:rPr lang="en-US" sz="1600" dirty="0" smtClean="0"/>
              <a:t>During </a:t>
            </a:r>
            <a:r>
              <a:rPr lang="en-US" sz="1600" dirty="0"/>
              <a:t>1997-2007, it </a:t>
            </a:r>
            <a:r>
              <a:rPr lang="en-US" sz="1600" dirty="0" smtClean="0"/>
              <a:t>generally </a:t>
            </a:r>
            <a:r>
              <a:rPr lang="en-US" sz="1600" dirty="0"/>
              <a:t>exceeded 50% of China’s total </a:t>
            </a:r>
            <a:r>
              <a:rPr lang="en-US" sz="1600" dirty="0" smtClean="0"/>
              <a:t>exports. </a:t>
            </a:r>
          </a:p>
          <a:p>
            <a:r>
              <a:rPr lang="en-US" sz="1600" dirty="0" smtClean="0"/>
              <a:t> </a:t>
            </a:r>
            <a:endParaRPr lang="en-US" sz="1600" dirty="0"/>
          </a:p>
          <a:p>
            <a:r>
              <a:rPr lang="en-US" sz="1600" dirty="0" smtClean="0"/>
              <a:t>East </a:t>
            </a:r>
            <a:r>
              <a:rPr lang="en-US" sz="1600" dirty="0"/>
              <a:t>Asian economies are the major origins </a:t>
            </a:r>
            <a:r>
              <a:rPr lang="en-US" sz="1600" dirty="0" smtClean="0"/>
              <a:t>of processing imports while </a:t>
            </a:r>
            <a:r>
              <a:rPr lang="en-US" sz="1600" dirty="0"/>
              <a:t>G-7 countries main destination </a:t>
            </a:r>
            <a:r>
              <a:rPr lang="en-US" sz="1600" dirty="0" smtClean="0"/>
              <a:t>markets. </a:t>
            </a:r>
          </a:p>
          <a:p>
            <a:endParaRPr lang="en-US" sz="1600" dirty="0"/>
          </a:p>
          <a:p>
            <a:r>
              <a:rPr lang="en-US" sz="1600" dirty="0" smtClean="0"/>
              <a:t>The </a:t>
            </a:r>
            <a:r>
              <a:rPr lang="en-US" sz="1600" dirty="0"/>
              <a:t>triangle trade pattern formed by processing trade outlines an aggregated GVC with China in the </a:t>
            </a:r>
            <a:r>
              <a:rPr lang="en-US" sz="1600" dirty="0" smtClean="0"/>
              <a:t>middle.</a:t>
            </a:r>
          </a:p>
          <a:p>
            <a:endParaRPr lang="en-US" sz="1600" dirty="0"/>
          </a:p>
          <a:p>
            <a:r>
              <a:rPr lang="en-US" sz="1600" dirty="0" smtClean="0"/>
              <a:t> </a:t>
            </a:r>
            <a:endParaRPr lang="en-US" sz="1600" dirty="0"/>
          </a:p>
        </p:txBody>
      </p:sp>
      <p:sp>
        <p:nvSpPr>
          <p:cNvPr id="8" name="TextBox 7"/>
          <p:cNvSpPr txBox="1"/>
          <p:nvPr/>
        </p:nvSpPr>
        <p:spPr>
          <a:xfrm>
            <a:off x="228600" y="1600200"/>
            <a:ext cx="5410200" cy="369332"/>
          </a:xfrm>
          <a:prstGeom prst="rect">
            <a:avLst/>
          </a:prstGeom>
          <a:noFill/>
        </p:spPr>
        <p:txBody>
          <a:bodyPr wrap="square" rtlCol="0">
            <a:spAutoFit/>
          </a:bodyPr>
          <a:lstStyle/>
          <a:p>
            <a:r>
              <a:rPr lang="en-US" dirty="0" smtClean="0">
                <a:solidFill>
                  <a:srgbClr val="660066"/>
                </a:solidFill>
              </a:rPr>
              <a:t>Processing Exports and Domestic Value Added (%)</a:t>
            </a:r>
            <a:endParaRPr lang="en-US" dirty="0">
              <a:solidFill>
                <a:srgbClr val="660066"/>
              </a:solidFill>
            </a:endParaRPr>
          </a:p>
        </p:txBody>
      </p:sp>
      <p:sp>
        <p:nvSpPr>
          <p:cNvPr id="9" name="TextBox 8"/>
          <p:cNvSpPr txBox="1"/>
          <p:nvPr/>
        </p:nvSpPr>
        <p:spPr>
          <a:xfrm>
            <a:off x="1219200" y="6019800"/>
            <a:ext cx="2209800" cy="276999"/>
          </a:xfrm>
          <a:prstGeom prst="rect">
            <a:avLst/>
          </a:prstGeom>
          <a:noFill/>
        </p:spPr>
        <p:txBody>
          <a:bodyPr wrap="square" rtlCol="0">
            <a:spAutoFit/>
          </a:bodyPr>
          <a:lstStyle/>
          <a:p>
            <a:r>
              <a:rPr lang="en-US" sz="1200" dirty="0" smtClean="0"/>
              <a:t>Source: Xing (2014)</a:t>
            </a:r>
            <a:endParaRPr lang="en-US" sz="1200" dirty="0"/>
          </a:p>
        </p:txBody>
      </p:sp>
    </p:spTree>
    <p:extLst>
      <p:ext uri="{BB962C8B-B14F-4D97-AF65-F5344CB8AC3E}">
        <p14:creationId xmlns:p14="http://schemas.microsoft.com/office/powerpoint/2010/main" val="218217698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066800"/>
          </a:xfrm>
        </p:spPr>
        <p:txBody>
          <a:bodyPr/>
          <a:lstStyle/>
          <a:p>
            <a:pPr>
              <a:lnSpc>
                <a:spcPct val="100000"/>
              </a:lnSpc>
            </a:pPr>
            <a:r>
              <a:rPr lang="en-US" sz="3200" dirty="0" smtClean="0">
                <a:effectLst/>
              </a:rPr>
              <a:t>The </a:t>
            </a:r>
            <a:r>
              <a:rPr lang="en-US" sz="3200" dirty="0">
                <a:effectLst/>
              </a:rPr>
              <a:t>Intensities of Processing Exports in China’s B</a:t>
            </a:r>
            <a:r>
              <a:rPr lang="en-US" sz="3200" dirty="0" smtClean="0">
                <a:effectLst/>
              </a:rPr>
              <a:t>ilateral Exports</a:t>
            </a:r>
            <a:endParaRPr lang="en-US" sz="3200" dirty="0"/>
          </a:p>
        </p:txBody>
      </p:sp>
      <p:sp>
        <p:nvSpPr>
          <p:cNvPr id="3" name="Date Placeholder 2"/>
          <p:cNvSpPr>
            <a:spLocks noGrp="1"/>
          </p:cNvSpPr>
          <p:nvPr>
            <p:ph type="dt" sz="half" idx="10"/>
          </p:nvPr>
        </p:nvSpPr>
        <p:spPr/>
        <p:txBody>
          <a:bodyPr/>
          <a:lstStyle/>
          <a:p>
            <a:pPr>
              <a:defRPr/>
            </a:pPr>
            <a:fld id="{6DE22868-3BA1-4A3D-BDA7-A3CC8C4CC3D3}" type="datetime1">
              <a:rPr lang="ja-JP" altLang="en-US" smtClean="0"/>
              <a:pPr>
                <a:defRPr/>
              </a:pPr>
              <a:t>2015/6/5</a:t>
            </a:fld>
            <a:endParaRPr lang="en-US" altLang="ja-JP"/>
          </a:p>
        </p:txBody>
      </p:sp>
      <p:sp>
        <p:nvSpPr>
          <p:cNvPr id="4" name="Slide Number Placeholder 3"/>
          <p:cNvSpPr>
            <a:spLocks noGrp="1"/>
          </p:cNvSpPr>
          <p:nvPr>
            <p:ph type="sldNum" sz="quarter" idx="12"/>
          </p:nvPr>
        </p:nvSpPr>
        <p:spPr/>
        <p:txBody>
          <a:bodyPr/>
          <a:lstStyle/>
          <a:p>
            <a:pPr>
              <a:defRPr/>
            </a:pPr>
            <a:fld id="{F554E682-0175-4545-B1C4-B6FC47CE8E48}" type="slidenum">
              <a:rPr lang="ja-JP" altLang="en-US" smtClean="0"/>
              <a:pPr>
                <a:defRPr/>
              </a:pPr>
              <a:t>13</a:t>
            </a:fld>
            <a:endParaRPr lang="en-US" altLang="ja-JP" dirty="0"/>
          </a:p>
        </p:txBody>
      </p:sp>
      <p:pic>
        <p:nvPicPr>
          <p:cNvPr id="5" name="Chart 3"/>
          <p:cNvPicPr/>
          <p:nvPr/>
        </p:nvPicPr>
        <p:blipFill>
          <a:blip r:embed="rId2">
            <a:extLst>
              <a:ext uri="{28A0092B-C50C-407E-A947-70E740481C1C}">
                <a14:useLocalDpi xmlns:a14="http://schemas.microsoft.com/office/drawing/2010/main" val="0"/>
              </a:ext>
            </a:extLst>
          </a:blip>
          <a:srcRect b="-73"/>
          <a:stretch>
            <a:fillRect/>
          </a:stretch>
        </p:blipFill>
        <p:spPr bwMode="auto">
          <a:xfrm>
            <a:off x="304800" y="1676400"/>
            <a:ext cx="5638800" cy="4191000"/>
          </a:xfrm>
          <a:prstGeom prst="rect">
            <a:avLst/>
          </a:prstGeom>
          <a:noFill/>
          <a:ln>
            <a:noFill/>
          </a:ln>
        </p:spPr>
      </p:pic>
      <p:sp>
        <p:nvSpPr>
          <p:cNvPr id="6" name="TextBox 5"/>
          <p:cNvSpPr txBox="1"/>
          <p:nvPr/>
        </p:nvSpPr>
        <p:spPr>
          <a:xfrm>
            <a:off x="1143000" y="5943600"/>
            <a:ext cx="3429000" cy="276999"/>
          </a:xfrm>
          <a:prstGeom prst="rect">
            <a:avLst/>
          </a:prstGeom>
          <a:noFill/>
        </p:spPr>
        <p:txBody>
          <a:bodyPr wrap="square" rtlCol="0">
            <a:spAutoFit/>
          </a:bodyPr>
          <a:lstStyle/>
          <a:p>
            <a:r>
              <a:rPr lang="en-US" sz="1200" dirty="0" smtClean="0"/>
              <a:t>Source: Authors calculation</a:t>
            </a:r>
            <a:endParaRPr lang="en-US" sz="1200" dirty="0"/>
          </a:p>
        </p:txBody>
      </p:sp>
      <p:sp>
        <p:nvSpPr>
          <p:cNvPr id="7" name="TextBox 6"/>
          <p:cNvSpPr txBox="1"/>
          <p:nvPr/>
        </p:nvSpPr>
        <p:spPr>
          <a:xfrm>
            <a:off x="6400800" y="1752600"/>
            <a:ext cx="2362200" cy="369332"/>
          </a:xfrm>
          <a:prstGeom prst="rect">
            <a:avLst/>
          </a:prstGeom>
          <a:noFill/>
        </p:spPr>
        <p:txBody>
          <a:bodyPr wrap="square" rtlCol="0">
            <a:spAutoFit/>
          </a:bodyPr>
          <a:lstStyle/>
          <a:p>
            <a:endParaRPr lang="en-US" dirty="0"/>
          </a:p>
        </p:txBody>
      </p:sp>
      <p:sp>
        <p:nvSpPr>
          <p:cNvPr id="8" name="Rectangle 7"/>
          <p:cNvSpPr/>
          <p:nvPr/>
        </p:nvSpPr>
        <p:spPr>
          <a:xfrm>
            <a:off x="6172200" y="1600200"/>
            <a:ext cx="2819400" cy="4801315"/>
          </a:xfrm>
          <a:prstGeom prst="rect">
            <a:avLst/>
          </a:prstGeom>
        </p:spPr>
        <p:txBody>
          <a:bodyPr wrap="square">
            <a:spAutoFit/>
          </a:bodyPr>
          <a:lstStyle/>
          <a:p>
            <a:r>
              <a:rPr lang="en-US" dirty="0"/>
              <a:t>It is straightforward to see a divergence between high </a:t>
            </a:r>
            <a:r>
              <a:rPr lang="en-US" dirty="0" smtClean="0"/>
              <a:t>and low</a:t>
            </a:r>
            <a:r>
              <a:rPr lang="en-US" dirty="0"/>
              <a:t> </a:t>
            </a:r>
            <a:r>
              <a:rPr lang="en-US" dirty="0" smtClean="0"/>
              <a:t>income </a:t>
            </a:r>
            <a:r>
              <a:rPr lang="en-US" dirty="0"/>
              <a:t>countries. </a:t>
            </a:r>
            <a:endParaRPr lang="en-US" dirty="0" smtClean="0"/>
          </a:p>
          <a:p>
            <a:endParaRPr lang="en-US" dirty="0"/>
          </a:p>
          <a:p>
            <a:r>
              <a:rPr lang="en-US" dirty="0"/>
              <a:t>P</a:t>
            </a:r>
            <a:r>
              <a:rPr lang="en-US" dirty="0" smtClean="0"/>
              <a:t>rocessing </a:t>
            </a:r>
            <a:r>
              <a:rPr lang="en-US" dirty="0"/>
              <a:t>exports comprised about 65% of China’s exports to the </a:t>
            </a:r>
            <a:r>
              <a:rPr lang="en-US" dirty="0" smtClean="0"/>
              <a:t>US, 55% to Japan and Germany. </a:t>
            </a:r>
          </a:p>
          <a:p>
            <a:endParaRPr lang="en-US" dirty="0"/>
          </a:p>
          <a:p>
            <a:r>
              <a:rPr lang="en-US" dirty="0" smtClean="0"/>
              <a:t>In </a:t>
            </a:r>
            <a:r>
              <a:rPr lang="en-US" dirty="0"/>
              <a:t>contrast, processing exports on average accounted for 30% of China’s exports to Turkey, 23% to India and 21% to </a:t>
            </a:r>
            <a:r>
              <a:rPr lang="en-US" dirty="0" smtClean="0"/>
              <a:t>Vietnam. </a:t>
            </a:r>
            <a:endParaRPr lang="en-US" dirty="0"/>
          </a:p>
        </p:txBody>
      </p:sp>
    </p:spTree>
    <p:extLst>
      <p:ext uri="{BB962C8B-B14F-4D97-AF65-F5344CB8AC3E}">
        <p14:creationId xmlns:p14="http://schemas.microsoft.com/office/powerpoint/2010/main" val="76728652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990600" y="304800"/>
            <a:ext cx="7772400" cy="1219200"/>
          </a:xfrm>
        </p:spPr>
        <p:txBody>
          <a:bodyPr/>
          <a:lstStyle/>
          <a:p>
            <a:pPr>
              <a:lnSpc>
                <a:spcPct val="100000"/>
              </a:lnSpc>
            </a:pPr>
            <a:r>
              <a:rPr lang="en-US" sz="2000" dirty="0">
                <a:effectLst/>
              </a:rPr>
              <a:t/>
            </a:r>
            <a:br>
              <a:rPr lang="en-US" sz="2000" dirty="0">
                <a:effectLst/>
              </a:rPr>
            </a:br>
            <a:r>
              <a:rPr lang="en-US" sz="3200" dirty="0">
                <a:effectLst/>
              </a:rPr>
              <a:t>P</a:t>
            </a:r>
            <a:r>
              <a:rPr lang="en-US" sz="3200" dirty="0" smtClean="0">
                <a:effectLst/>
              </a:rPr>
              <a:t>rocessing </a:t>
            </a:r>
            <a:r>
              <a:rPr lang="en-US" sz="3200" dirty="0">
                <a:effectLst/>
              </a:rPr>
              <a:t>E</a:t>
            </a:r>
            <a:r>
              <a:rPr lang="en-US" sz="3200" dirty="0" smtClean="0">
                <a:effectLst/>
              </a:rPr>
              <a:t>xports </a:t>
            </a:r>
            <a:r>
              <a:rPr lang="en-US" sz="3200" dirty="0">
                <a:effectLst/>
              </a:rPr>
              <a:t>and the </a:t>
            </a:r>
            <a:r>
              <a:rPr lang="en-US" sz="3200" dirty="0" smtClean="0">
                <a:effectLst/>
              </a:rPr>
              <a:t>Income </a:t>
            </a:r>
            <a:r>
              <a:rPr lang="en-US" sz="3200" dirty="0">
                <a:effectLst/>
              </a:rPr>
              <a:t>of China’s trading </a:t>
            </a:r>
            <a:r>
              <a:rPr lang="en-US" sz="3200" dirty="0" smtClean="0">
                <a:effectLst/>
              </a:rPr>
              <a:t>partners </a:t>
            </a:r>
            <a:endParaRPr lang="en-US" sz="3200" dirty="0"/>
          </a:p>
        </p:txBody>
      </p:sp>
      <p:sp>
        <p:nvSpPr>
          <p:cNvPr id="4" name="Date Placeholder 3"/>
          <p:cNvSpPr>
            <a:spLocks noGrp="1"/>
          </p:cNvSpPr>
          <p:nvPr>
            <p:ph type="dt" sz="half" idx="10"/>
          </p:nvPr>
        </p:nvSpPr>
        <p:spPr/>
        <p:txBody>
          <a:bodyPr/>
          <a:lstStyle/>
          <a:p>
            <a:pPr>
              <a:defRPr/>
            </a:pPr>
            <a:fld id="{66DF2FA0-17B6-4B11-AFE3-CBF5A77AE38B}" type="datetime1">
              <a:rPr lang="ja-JP" altLang="en-US" smtClean="0"/>
              <a:pPr>
                <a:defRPr/>
              </a:pPr>
              <a:t>2015/6/5</a:t>
            </a:fld>
            <a:endParaRPr lang="en-US" altLang="ja-JP"/>
          </a:p>
        </p:txBody>
      </p:sp>
      <p:sp>
        <p:nvSpPr>
          <p:cNvPr id="5" name="Slide Number Placeholder 4"/>
          <p:cNvSpPr>
            <a:spLocks noGrp="1"/>
          </p:cNvSpPr>
          <p:nvPr>
            <p:ph type="sldNum" sz="quarter" idx="12"/>
          </p:nvPr>
        </p:nvSpPr>
        <p:spPr/>
        <p:txBody>
          <a:bodyPr/>
          <a:lstStyle/>
          <a:p>
            <a:pPr>
              <a:defRPr/>
            </a:pPr>
            <a:fld id="{71409D2C-5F32-4D2D-A417-80FFA1945D69}" type="slidenum">
              <a:rPr lang="ja-JP" altLang="en-US" smtClean="0"/>
              <a:pPr>
                <a:defRPr/>
              </a:pPr>
              <a:t>14</a:t>
            </a:fld>
            <a:endParaRPr lang="en-US" altLang="ja-JP"/>
          </a:p>
        </p:txBody>
      </p:sp>
      <p:pic>
        <p:nvPicPr>
          <p:cNvPr id="7" name="Chart 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676400"/>
            <a:ext cx="7391400" cy="3429000"/>
          </a:xfrm>
          <a:prstGeom prst="rect">
            <a:avLst/>
          </a:prstGeom>
          <a:noFill/>
          <a:ln>
            <a:noFill/>
          </a:ln>
        </p:spPr>
      </p:pic>
      <p:sp>
        <p:nvSpPr>
          <p:cNvPr id="3" name="Rectangle 2"/>
          <p:cNvSpPr/>
          <p:nvPr/>
        </p:nvSpPr>
        <p:spPr>
          <a:xfrm>
            <a:off x="838200" y="5410200"/>
            <a:ext cx="7467600" cy="461665"/>
          </a:xfrm>
          <a:prstGeom prst="rect">
            <a:avLst/>
          </a:prstGeom>
        </p:spPr>
        <p:txBody>
          <a:bodyPr wrap="square">
            <a:spAutoFit/>
          </a:bodyPr>
          <a:lstStyle/>
          <a:p>
            <a:r>
              <a:rPr lang="en-US" sz="1200" dirty="0"/>
              <a:t>T</a:t>
            </a:r>
            <a:r>
              <a:rPr lang="en-US" sz="1200" dirty="0" smtClean="0"/>
              <a:t>he </a:t>
            </a:r>
            <a:r>
              <a:rPr lang="en-US" sz="1200" dirty="0"/>
              <a:t>horizontal axis denotes the share of processing exports and the vertical axis GDP per capita. The logarithm of both variables is </a:t>
            </a:r>
            <a:r>
              <a:rPr lang="en-US" sz="1200" dirty="0" smtClean="0"/>
              <a:t>used. The sample includes 115 China’s trading partners in 2012. </a:t>
            </a:r>
            <a:endParaRPr lang="en-US" sz="1200" dirty="0"/>
          </a:p>
        </p:txBody>
      </p:sp>
      <p:sp>
        <p:nvSpPr>
          <p:cNvPr id="8" name="TextBox 7"/>
          <p:cNvSpPr txBox="1"/>
          <p:nvPr/>
        </p:nvSpPr>
        <p:spPr>
          <a:xfrm>
            <a:off x="1143000" y="6096000"/>
            <a:ext cx="3429000" cy="276999"/>
          </a:xfrm>
          <a:prstGeom prst="rect">
            <a:avLst/>
          </a:prstGeom>
          <a:noFill/>
        </p:spPr>
        <p:txBody>
          <a:bodyPr wrap="square" rtlCol="0">
            <a:spAutoFit/>
          </a:bodyPr>
          <a:lstStyle/>
          <a:p>
            <a:r>
              <a:rPr lang="en-US" sz="1200" dirty="0" smtClean="0"/>
              <a:t>Source: Authors calculation</a:t>
            </a:r>
            <a:endParaRPr lang="en-US" sz="1200" dirty="0"/>
          </a:p>
        </p:txBody>
      </p:sp>
    </p:spTree>
    <p:extLst>
      <p:ext uri="{BB962C8B-B14F-4D97-AF65-F5344CB8AC3E}">
        <p14:creationId xmlns:p14="http://schemas.microsoft.com/office/powerpoint/2010/main" val="149862235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838200" y="457200"/>
            <a:ext cx="8229600" cy="685800"/>
          </a:xfrm>
        </p:spPr>
        <p:txBody>
          <a:bodyPr/>
          <a:lstStyle/>
          <a:p>
            <a:pPr>
              <a:lnSpc>
                <a:spcPct val="100000"/>
              </a:lnSpc>
            </a:pPr>
            <a:r>
              <a:rPr lang="en-US" sz="3200" dirty="0" smtClean="0"/>
              <a:t>Processing Exports and the Income of Importing Countries: Econometric Analysis</a:t>
            </a:r>
            <a:endParaRPr lang="en-US" sz="3200" dirty="0"/>
          </a:p>
        </p:txBody>
      </p:sp>
      <p:sp>
        <p:nvSpPr>
          <p:cNvPr id="4" name="Date Placeholder 3"/>
          <p:cNvSpPr>
            <a:spLocks noGrp="1"/>
          </p:cNvSpPr>
          <p:nvPr>
            <p:ph type="dt" sz="half" idx="10"/>
          </p:nvPr>
        </p:nvSpPr>
        <p:spPr/>
        <p:txBody>
          <a:bodyPr/>
          <a:lstStyle/>
          <a:p>
            <a:pPr>
              <a:defRPr/>
            </a:pPr>
            <a:fld id="{66DF2FA0-17B6-4B11-AFE3-CBF5A77AE38B}" type="datetime1">
              <a:rPr lang="ja-JP" altLang="en-US" smtClean="0"/>
              <a:pPr>
                <a:defRPr/>
              </a:pPr>
              <a:t>2015/6/5</a:t>
            </a:fld>
            <a:endParaRPr lang="en-US" altLang="ja-JP"/>
          </a:p>
        </p:txBody>
      </p:sp>
      <p:sp>
        <p:nvSpPr>
          <p:cNvPr id="5" name="Slide Number Placeholder 4"/>
          <p:cNvSpPr>
            <a:spLocks noGrp="1"/>
          </p:cNvSpPr>
          <p:nvPr>
            <p:ph type="sldNum" sz="quarter" idx="12"/>
          </p:nvPr>
        </p:nvSpPr>
        <p:spPr/>
        <p:txBody>
          <a:bodyPr/>
          <a:lstStyle/>
          <a:p>
            <a:pPr>
              <a:defRPr/>
            </a:pPr>
            <a:fld id="{71409D2C-5F32-4D2D-A417-80FFA1945D69}" type="slidenum">
              <a:rPr lang="ja-JP" altLang="en-US" smtClean="0"/>
              <a:pPr>
                <a:defRPr/>
              </a:pPr>
              <a:t>15</a:t>
            </a:fld>
            <a:endParaRPr lang="en-US" altLang="ja-JP"/>
          </a:p>
        </p:txBody>
      </p:sp>
      <p:graphicFrame>
        <p:nvGraphicFramePr>
          <p:cNvPr id="2" name="Object 1"/>
          <p:cNvGraphicFramePr>
            <a:graphicFrameLocks noChangeAspect="1"/>
          </p:cNvGraphicFramePr>
          <p:nvPr>
            <p:extLst>
              <p:ext uri="{D42A27DB-BD31-4B8C-83A1-F6EECF244321}">
                <p14:modId xmlns:p14="http://schemas.microsoft.com/office/powerpoint/2010/main" val="2094477570"/>
              </p:ext>
            </p:extLst>
          </p:nvPr>
        </p:nvGraphicFramePr>
        <p:xfrm>
          <a:off x="2743200" y="1295400"/>
          <a:ext cx="4320536" cy="533400"/>
        </p:xfrm>
        <a:graphic>
          <a:graphicData uri="http://schemas.openxmlformats.org/presentationml/2006/ole">
            <mc:AlternateContent xmlns:mc="http://schemas.openxmlformats.org/markup-compatibility/2006">
              <mc:Choice xmlns:v="urn:schemas-microsoft-com:vml" Requires="v">
                <p:oleObj spid="_x0000_s1031" name="Equation" r:id="rId3" imgW="2057400" imgH="254000" progId="Equation.3">
                  <p:embed/>
                </p:oleObj>
              </mc:Choice>
              <mc:Fallback>
                <p:oleObj name="Equation" r:id="rId3" imgW="2057400" imgH="254000" progId="Equation.3">
                  <p:embed/>
                  <p:pic>
                    <p:nvPicPr>
                      <p:cNvPr id="0" name=""/>
                      <p:cNvPicPr/>
                      <p:nvPr/>
                    </p:nvPicPr>
                    <p:blipFill>
                      <a:blip r:embed="rId4"/>
                      <a:stretch>
                        <a:fillRect/>
                      </a:stretch>
                    </p:blipFill>
                    <p:spPr>
                      <a:xfrm>
                        <a:off x="2743200" y="1295400"/>
                        <a:ext cx="4320536" cy="533400"/>
                      </a:xfrm>
                      <a:prstGeom prst="rect">
                        <a:avLst/>
                      </a:prstGeom>
                    </p:spPr>
                  </p:pic>
                </p:oleObj>
              </mc:Fallback>
            </mc:AlternateContent>
          </a:graphicData>
        </a:graphic>
      </p:graphicFrame>
      <p:sp>
        <p:nvSpPr>
          <p:cNvPr id="8" name="Rectangle 7"/>
          <p:cNvSpPr/>
          <p:nvPr/>
        </p:nvSpPr>
        <p:spPr>
          <a:xfrm>
            <a:off x="1066800" y="1905000"/>
            <a:ext cx="6553200" cy="4801315"/>
          </a:xfrm>
          <a:prstGeom prst="rect">
            <a:avLst/>
          </a:prstGeom>
        </p:spPr>
        <p:txBody>
          <a:bodyPr wrap="square">
            <a:spAutoFit/>
          </a:bodyPr>
          <a:lstStyle/>
          <a:p>
            <a:r>
              <a:rPr lang="en-US" dirty="0" err="1" smtClean="0"/>
              <a:t>P</a:t>
            </a:r>
            <a:r>
              <a:rPr lang="en-US" baseline="-25000" dirty="0" err="1" smtClean="0"/>
              <a:t>jt</a:t>
            </a:r>
            <a:r>
              <a:rPr lang="en-US" dirty="0" smtClean="0"/>
              <a:t> the </a:t>
            </a:r>
            <a:r>
              <a:rPr lang="en-US" dirty="0"/>
              <a:t>share of processing exports in China’s exports to country </a:t>
            </a:r>
            <a:r>
              <a:rPr lang="en-US" dirty="0" smtClean="0"/>
              <a:t>j; </a:t>
            </a:r>
          </a:p>
          <a:p>
            <a:r>
              <a:rPr lang="en-US" dirty="0" err="1" smtClean="0"/>
              <a:t>Y</a:t>
            </a:r>
            <a:r>
              <a:rPr lang="en-US" baseline="-25000" dirty="0" err="1" smtClean="0"/>
              <a:t>jt</a:t>
            </a:r>
            <a:r>
              <a:rPr lang="en-US" dirty="0" smtClean="0"/>
              <a:t> </a:t>
            </a:r>
            <a:r>
              <a:rPr lang="en-US" dirty="0"/>
              <a:t>denotes GDP per capita of country j; </a:t>
            </a:r>
            <a:endParaRPr lang="en-US" dirty="0" smtClean="0"/>
          </a:p>
          <a:p>
            <a:r>
              <a:rPr lang="en-US" dirty="0" smtClean="0"/>
              <a:t>∆</a:t>
            </a:r>
            <a:r>
              <a:rPr lang="en-US" dirty="0" err="1"/>
              <a:t>S</a:t>
            </a:r>
            <a:r>
              <a:rPr lang="en-US" baseline="-25000" dirty="0" err="1"/>
              <a:t>jt</a:t>
            </a:r>
            <a:r>
              <a:rPr lang="en-US" dirty="0"/>
              <a:t> depreciation of Chinese Yuan against the currency of country j. </a:t>
            </a:r>
            <a:endParaRPr lang="en-US" dirty="0" smtClean="0"/>
          </a:p>
          <a:p>
            <a:endParaRPr lang="en-US" dirty="0" smtClean="0"/>
          </a:p>
          <a:p>
            <a:r>
              <a:rPr lang="en-US" dirty="0" smtClean="0"/>
              <a:t>Control Variables:</a:t>
            </a:r>
            <a:endParaRPr lang="en-US" dirty="0"/>
          </a:p>
          <a:p>
            <a:r>
              <a:rPr lang="en-US" dirty="0" smtClean="0"/>
              <a:t>Dummies: </a:t>
            </a:r>
            <a:r>
              <a:rPr lang="en-US" dirty="0" err="1" smtClean="0"/>
              <a:t>Entrepot</a:t>
            </a:r>
            <a:r>
              <a:rPr lang="en-US" dirty="0"/>
              <a:t>, </a:t>
            </a:r>
            <a:r>
              <a:rPr lang="en-US" dirty="0" smtClean="0"/>
              <a:t>Asian countries and the post WTO entry (after 2001).  </a:t>
            </a:r>
            <a:endParaRPr lang="en-US" dirty="0"/>
          </a:p>
          <a:p>
            <a:r>
              <a:rPr lang="en-US" dirty="0" smtClean="0"/>
              <a:t>The time </a:t>
            </a:r>
            <a:r>
              <a:rPr lang="en-US" dirty="0"/>
              <a:t>trend </a:t>
            </a:r>
            <a:r>
              <a:rPr lang="en-US" dirty="0" smtClean="0"/>
              <a:t>T and </a:t>
            </a:r>
            <a:r>
              <a:rPr lang="en-US" dirty="0"/>
              <a:t>its interactions with GDP per </a:t>
            </a:r>
            <a:r>
              <a:rPr lang="en-US" dirty="0" smtClean="0"/>
              <a:t>capita.</a:t>
            </a:r>
          </a:p>
          <a:p>
            <a:endParaRPr lang="en-US" dirty="0"/>
          </a:p>
          <a:p>
            <a:r>
              <a:rPr lang="en-US" dirty="0" smtClean="0"/>
              <a:t>DATA:</a:t>
            </a:r>
          </a:p>
          <a:p>
            <a:r>
              <a:rPr lang="en-US" dirty="0"/>
              <a:t>2,276 observations, </a:t>
            </a:r>
            <a:r>
              <a:rPr lang="en-US" dirty="0" smtClean="0"/>
              <a:t>about </a:t>
            </a:r>
            <a:r>
              <a:rPr lang="en-US" dirty="0"/>
              <a:t>100 observations annually, ranging from 98 to 118 observations per year, and spanning from 1994-</a:t>
            </a:r>
            <a:r>
              <a:rPr lang="en-US" dirty="0" smtClean="0"/>
              <a:t>2013;</a:t>
            </a:r>
          </a:p>
          <a:p>
            <a:r>
              <a:rPr lang="en-US" dirty="0" smtClean="0"/>
              <a:t> Sources: China Customs General; the IFS, and WB Development Indicators;</a:t>
            </a:r>
            <a:endParaRPr lang="en-US" dirty="0"/>
          </a:p>
        </p:txBody>
      </p:sp>
    </p:spTree>
    <p:extLst>
      <p:ext uri="{BB962C8B-B14F-4D97-AF65-F5344CB8AC3E}">
        <p14:creationId xmlns:p14="http://schemas.microsoft.com/office/powerpoint/2010/main" val="3564010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a:defRPr/>
            </a:pPr>
            <a:fld id="{6DE22868-3BA1-4A3D-BDA7-A3CC8C4CC3D3}" type="datetime1">
              <a:rPr lang="ja-JP" altLang="en-US" smtClean="0"/>
              <a:pPr>
                <a:defRPr/>
              </a:pPr>
              <a:t>2015/6/5</a:t>
            </a:fld>
            <a:endParaRPr lang="en-US" altLang="ja-JP"/>
          </a:p>
        </p:txBody>
      </p:sp>
      <p:sp>
        <p:nvSpPr>
          <p:cNvPr id="4" name="Slide Number Placeholder 3"/>
          <p:cNvSpPr>
            <a:spLocks noGrp="1"/>
          </p:cNvSpPr>
          <p:nvPr>
            <p:ph type="sldNum" sz="quarter" idx="12"/>
          </p:nvPr>
        </p:nvSpPr>
        <p:spPr/>
        <p:txBody>
          <a:bodyPr/>
          <a:lstStyle/>
          <a:p>
            <a:pPr>
              <a:defRPr/>
            </a:pPr>
            <a:fld id="{F554E682-0175-4545-B1C4-B6FC47CE8E48}" type="slidenum">
              <a:rPr lang="ja-JP" altLang="en-US" smtClean="0"/>
              <a:pPr>
                <a:defRPr/>
              </a:pPr>
              <a:t>16</a:t>
            </a:fld>
            <a:endParaRPr lang="en-US" altLang="ja-JP"/>
          </a:p>
        </p:txBody>
      </p:sp>
      <p:graphicFrame>
        <p:nvGraphicFramePr>
          <p:cNvPr id="5" name="Object 4"/>
          <p:cNvGraphicFramePr>
            <a:graphicFrameLocks noChangeAspect="1"/>
          </p:cNvGraphicFramePr>
          <p:nvPr>
            <p:extLst>
              <p:ext uri="{D42A27DB-BD31-4B8C-83A1-F6EECF244321}">
                <p14:modId xmlns:p14="http://schemas.microsoft.com/office/powerpoint/2010/main" val="3438058691"/>
              </p:ext>
            </p:extLst>
          </p:nvPr>
        </p:nvGraphicFramePr>
        <p:xfrm>
          <a:off x="1790700" y="203200"/>
          <a:ext cx="5981700" cy="6451600"/>
        </p:xfrm>
        <a:graphic>
          <a:graphicData uri="http://schemas.openxmlformats.org/presentationml/2006/ole">
            <mc:AlternateContent xmlns:mc="http://schemas.openxmlformats.org/markup-compatibility/2006">
              <mc:Choice xmlns:v="urn:schemas-microsoft-com:vml" Requires="v">
                <p:oleObj spid="_x0000_s2080" name="Document" r:id="rId4" imgW="5562600" imgH="6451600" progId="Word.Document.12">
                  <p:embed/>
                </p:oleObj>
              </mc:Choice>
              <mc:Fallback>
                <p:oleObj name="Document" r:id="rId4" imgW="5562600" imgH="6451600" progId="Word.Document.12">
                  <p:embed/>
                  <p:pic>
                    <p:nvPicPr>
                      <p:cNvPr id="0" name=""/>
                      <p:cNvPicPr/>
                      <p:nvPr/>
                    </p:nvPicPr>
                    <p:blipFill>
                      <a:blip r:embed="rId5"/>
                      <a:stretch>
                        <a:fillRect/>
                      </a:stretch>
                    </p:blipFill>
                    <p:spPr>
                      <a:xfrm>
                        <a:off x="1790700" y="203200"/>
                        <a:ext cx="5981700" cy="6451600"/>
                      </a:xfrm>
                      <a:prstGeom prst="rect">
                        <a:avLst/>
                      </a:prstGeom>
                    </p:spPr>
                  </p:pic>
                </p:oleObj>
              </mc:Fallback>
            </mc:AlternateContent>
          </a:graphicData>
        </a:graphic>
      </p:graphicFrame>
    </p:spTree>
    <p:extLst>
      <p:ext uri="{BB962C8B-B14F-4D97-AF65-F5344CB8AC3E}">
        <p14:creationId xmlns:p14="http://schemas.microsoft.com/office/powerpoint/2010/main" val="269878299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E7150635-F480-4FD4-AFEA-6CA0805E0122}" type="datetime1">
              <a:rPr lang="ja-JP" altLang="en-US" smtClean="0"/>
              <a:pPr>
                <a:defRPr/>
              </a:pPr>
              <a:t>2015/6/5</a:t>
            </a:fld>
            <a:endParaRPr lang="en-US" altLang="ja-JP"/>
          </a:p>
        </p:txBody>
      </p:sp>
      <p:sp>
        <p:nvSpPr>
          <p:cNvPr id="3" name="Slide Number Placeholder 2"/>
          <p:cNvSpPr>
            <a:spLocks noGrp="1"/>
          </p:cNvSpPr>
          <p:nvPr>
            <p:ph type="sldNum" sz="quarter" idx="12"/>
          </p:nvPr>
        </p:nvSpPr>
        <p:spPr/>
        <p:txBody>
          <a:bodyPr/>
          <a:lstStyle/>
          <a:p>
            <a:pPr>
              <a:defRPr/>
            </a:pPr>
            <a:fld id="{4BACD4AA-779E-4770-981C-94EE349E660A}" type="slidenum">
              <a:rPr lang="ja-JP" altLang="en-US" smtClean="0"/>
              <a:pPr>
                <a:defRPr/>
              </a:pPr>
              <a:t>17</a:t>
            </a:fld>
            <a:endParaRPr lang="en-US" altLang="ja-JP"/>
          </a:p>
        </p:txBody>
      </p:sp>
      <p:graphicFrame>
        <p:nvGraphicFramePr>
          <p:cNvPr id="4" name="Object 3"/>
          <p:cNvGraphicFramePr>
            <a:graphicFrameLocks noChangeAspect="1"/>
          </p:cNvGraphicFramePr>
          <p:nvPr>
            <p:extLst>
              <p:ext uri="{D42A27DB-BD31-4B8C-83A1-F6EECF244321}">
                <p14:modId xmlns:p14="http://schemas.microsoft.com/office/powerpoint/2010/main" val="799647896"/>
              </p:ext>
            </p:extLst>
          </p:nvPr>
        </p:nvGraphicFramePr>
        <p:xfrm>
          <a:off x="1790700" y="582982"/>
          <a:ext cx="5905500" cy="5379668"/>
        </p:xfrm>
        <a:graphic>
          <a:graphicData uri="http://schemas.openxmlformats.org/presentationml/2006/ole">
            <mc:AlternateContent xmlns:mc="http://schemas.openxmlformats.org/markup-compatibility/2006">
              <mc:Choice xmlns:v="urn:schemas-microsoft-com:vml" Requires="v">
                <p:oleObj spid="_x0000_s3104" name="Document" r:id="rId4" imgW="5562600" imgH="5067300" progId="Word.Document.12">
                  <p:embed/>
                </p:oleObj>
              </mc:Choice>
              <mc:Fallback>
                <p:oleObj name="Document" r:id="rId4" imgW="5562600" imgH="5067300" progId="Word.Document.12">
                  <p:embed/>
                  <p:pic>
                    <p:nvPicPr>
                      <p:cNvPr id="0" name=""/>
                      <p:cNvPicPr/>
                      <p:nvPr/>
                    </p:nvPicPr>
                    <p:blipFill>
                      <a:blip r:embed="rId5"/>
                      <a:stretch>
                        <a:fillRect/>
                      </a:stretch>
                    </p:blipFill>
                    <p:spPr>
                      <a:xfrm>
                        <a:off x="1790700" y="582982"/>
                        <a:ext cx="5905500" cy="5379668"/>
                      </a:xfrm>
                      <a:prstGeom prst="rect">
                        <a:avLst/>
                      </a:prstGeom>
                    </p:spPr>
                  </p:pic>
                </p:oleObj>
              </mc:Fallback>
            </mc:AlternateContent>
          </a:graphicData>
        </a:graphic>
      </p:graphicFrame>
    </p:spTree>
    <p:extLst>
      <p:ext uri="{BB962C8B-B14F-4D97-AF65-F5344CB8AC3E}">
        <p14:creationId xmlns:p14="http://schemas.microsoft.com/office/powerpoint/2010/main" val="365810556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E7150635-F480-4FD4-AFEA-6CA0805E0122}" type="datetime1">
              <a:rPr lang="ja-JP" altLang="en-US" smtClean="0"/>
              <a:pPr>
                <a:defRPr/>
              </a:pPr>
              <a:t>2015/6/5</a:t>
            </a:fld>
            <a:endParaRPr lang="en-US" altLang="ja-JP"/>
          </a:p>
        </p:txBody>
      </p:sp>
      <p:sp>
        <p:nvSpPr>
          <p:cNvPr id="3" name="Slide Number Placeholder 2"/>
          <p:cNvSpPr>
            <a:spLocks noGrp="1"/>
          </p:cNvSpPr>
          <p:nvPr>
            <p:ph type="sldNum" sz="quarter" idx="12"/>
          </p:nvPr>
        </p:nvSpPr>
        <p:spPr/>
        <p:txBody>
          <a:bodyPr/>
          <a:lstStyle/>
          <a:p>
            <a:pPr>
              <a:defRPr/>
            </a:pPr>
            <a:fld id="{4BACD4AA-779E-4770-981C-94EE349E660A}" type="slidenum">
              <a:rPr lang="ja-JP" altLang="en-US" smtClean="0"/>
              <a:pPr>
                <a:defRPr/>
              </a:pPr>
              <a:t>18</a:t>
            </a:fld>
            <a:endParaRPr lang="en-US" altLang="ja-JP"/>
          </a:p>
        </p:txBody>
      </p:sp>
      <p:pic>
        <p:nvPicPr>
          <p:cNvPr id="4" name="Picture 3"/>
          <p:cNvPicPr>
            <a:picLocks noChangeAspect="1"/>
          </p:cNvPicPr>
          <p:nvPr/>
        </p:nvPicPr>
        <p:blipFill>
          <a:blip r:embed="rId2"/>
          <a:stretch>
            <a:fillRect/>
          </a:stretch>
        </p:blipFill>
        <p:spPr>
          <a:xfrm>
            <a:off x="228600" y="1600200"/>
            <a:ext cx="8763000" cy="3617863"/>
          </a:xfrm>
          <a:prstGeom prst="rect">
            <a:avLst/>
          </a:prstGeom>
        </p:spPr>
      </p:pic>
      <p:sp>
        <p:nvSpPr>
          <p:cNvPr id="5" name="TextBox 4"/>
          <p:cNvSpPr txBox="1"/>
          <p:nvPr/>
        </p:nvSpPr>
        <p:spPr>
          <a:xfrm>
            <a:off x="914400" y="5486400"/>
            <a:ext cx="2362200" cy="276999"/>
          </a:xfrm>
          <a:prstGeom prst="rect">
            <a:avLst/>
          </a:prstGeom>
          <a:noFill/>
        </p:spPr>
        <p:txBody>
          <a:bodyPr wrap="square" rtlCol="0">
            <a:spAutoFit/>
          </a:bodyPr>
          <a:lstStyle/>
          <a:p>
            <a:r>
              <a:rPr lang="en-US" sz="1200" dirty="0" smtClean="0"/>
              <a:t>Source: Authors’ calculation</a:t>
            </a:r>
            <a:endParaRPr lang="en-US" sz="1200" dirty="0"/>
          </a:p>
        </p:txBody>
      </p:sp>
      <p:sp>
        <p:nvSpPr>
          <p:cNvPr id="6" name="TextBox 5"/>
          <p:cNvSpPr txBox="1"/>
          <p:nvPr/>
        </p:nvSpPr>
        <p:spPr>
          <a:xfrm>
            <a:off x="838200" y="76200"/>
            <a:ext cx="8305800" cy="1569660"/>
          </a:xfrm>
          <a:prstGeom prst="rect">
            <a:avLst/>
          </a:prstGeom>
          <a:noFill/>
        </p:spPr>
        <p:txBody>
          <a:bodyPr wrap="square" rtlCol="0">
            <a:spAutoFit/>
          </a:bodyPr>
          <a:lstStyle/>
          <a:p>
            <a:r>
              <a:rPr lang="en-US" sz="3200" dirty="0" smtClean="0">
                <a:solidFill>
                  <a:schemeClr val="tx2"/>
                </a:solidFill>
                <a:latin typeface="+mn-lt"/>
              </a:rPr>
              <a:t>The Economic Significance of Control Variables in China’s Bilateral Processing Exports</a:t>
            </a:r>
            <a:endParaRPr lang="en-US" sz="3200" dirty="0">
              <a:solidFill>
                <a:schemeClr val="tx2"/>
              </a:solidFill>
              <a:latin typeface="+mn-lt"/>
            </a:endParaRPr>
          </a:p>
        </p:txBody>
      </p:sp>
      <p:sp>
        <p:nvSpPr>
          <p:cNvPr id="8" name="Rectangle 7"/>
          <p:cNvSpPr/>
          <p:nvPr/>
        </p:nvSpPr>
        <p:spPr>
          <a:xfrm>
            <a:off x="3200400" y="5410200"/>
            <a:ext cx="5486400" cy="1015663"/>
          </a:xfrm>
          <a:prstGeom prst="rect">
            <a:avLst/>
          </a:prstGeom>
        </p:spPr>
        <p:txBody>
          <a:bodyPr wrap="square">
            <a:spAutoFit/>
          </a:bodyPr>
          <a:lstStyle/>
          <a:p>
            <a:r>
              <a:rPr lang="en-US" sz="1200" dirty="0"/>
              <a:t>T</a:t>
            </a:r>
            <a:r>
              <a:rPr lang="en-US" sz="1200" dirty="0" smtClean="0"/>
              <a:t>he </a:t>
            </a:r>
            <a:r>
              <a:rPr lang="en-US" sz="1200" dirty="0"/>
              <a:t>economic significance of GDP per capita is a product of its coefficient estimate, 1.472, and its standard deviation, 1.606 (thousands US$), which implies that a one standard deviation increase in GDP per capita in import countries increases the proportion of processing exports by 2.364 percent </a:t>
            </a:r>
            <a:r>
              <a:rPr lang="en-US" sz="1200" dirty="0" smtClean="0"/>
              <a:t>in total </a:t>
            </a:r>
            <a:r>
              <a:rPr lang="en-US" sz="1200" dirty="0"/>
              <a:t>exports </a:t>
            </a:r>
            <a:r>
              <a:rPr lang="en-US" sz="1200" dirty="0" smtClean="0"/>
              <a:t>from </a:t>
            </a:r>
            <a:r>
              <a:rPr lang="en-US" sz="1200" dirty="0"/>
              <a:t>China. </a:t>
            </a:r>
          </a:p>
        </p:txBody>
      </p:sp>
    </p:spTree>
    <p:extLst>
      <p:ext uri="{BB962C8B-B14F-4D97-AF65-F5344CB8AC3E}">
        <p14:creationId xmlns:p14="http://schemas.microsoft.com/office/powerpoint/2010/main" val="129321830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85800" y="228600"/>
            <a:ext cx="8229600" cy="685800"/>
          </a:xfrm>
        </p:spPr>
        <p:txBody>
          <a:bodyPr/>
          <a:lstStyle/>
          <a:p>
            <a:r>
              <a:rPr lang="en-US" sz="3200" dirty="0" smtClean="0"/>
              <a:t>Concluding Remarks</a:t>
            </a:r>
            <a:endParaRPr lang="en-US" sz="3200" dirty="0"/>
          </a:p>
        </p:txBody>
      </p:sp>
      <p:sp>
        <p:nvSpPr>
          <p:cNvPr id="5" name="Content Placeholder 4"/>
          <p:cNvSpPr>
            <a:spLocks noGrp="1"/>
          </p:cNvSpPr>
          <p:nvPr>
            <p:ph idx="1"/>
          </p:nvPr>
        </p:nvSpPr>
        <p:spPr>
          <a:xfrm>
            <a:off x="457200" y="1447801"/>
            <a:ext cx="8229600" cy="4572000"/>
          </a:xfrm>
        </p:spPr>
        <p:txBody>
          <a:bodyPr>
            <a:normAutofit fontScale="70000" lnSpcReduction="20000"/>
          </a:bodyPr>
          <a:lstStyle/>
          <a:p>
            <a:r>
              <a:rPr lang="en-US" dirty="0" smtClean="0"/>
              <a:t>China’s exports have benefited substantially from the spillover effects of brands, technology innovations and distribution networks of GVCs;</a:t>
            </a:r>
          </a:p>
          <a:p>
            <a:r>
              <a:rPr lang="en-US" dirty="0"/>
              <a:t>By taking part in GVCs, Chinese firms can bundle low skilled labor services with globally </a:t>
            </a:r>
            <a:r>
              <a:rPr lang="en-US" dirty="0" smtClean="0"/>
              <a:t>recognized </a:t>
            </a:r>
            <a:r>
              <a:rPr lang="en-US" dirty="0"/>
              <a:t>brands and advanced technology, then sell to global </a:t>
            </a:r>
            <a:r>
              <a:rPr lang="en-US" dirty="0" smtClean="0"/>
              <a:t>consumers;</a:t>
            </a:r>
          </a:p>
          <a:p>
            <a:r>
              <a:rPr lang="en-US" dirty="0"/>
              <a:t>More than 50% foreign value added </a:t>
            </a:r>
            <a:r>
              <a:rPr lang="en-US" dirty="0" smtClean="0"/>
              <a:t>imbedded </a:t>
            </a:r>
            <a:r>
              <a:rPr lang="en-US" dirty="0"/>
              <a:t>in </a:t>
            </a:r>
            <a:r>
              <a:rPr lang="en-US" dirty="0" smtClean="0"/>
              <a:t>processing exports </a:t>
            </a:r>
            <a:r>
              <a:rPr lang="en-US" dirty="0"/>
              <a:t>suggest that, </a:t>
            </a:r>
            <a:r>
              <a:rPr lang="en-US" dirty="0" smtClean="0"/>
              <a:t>the </a:t>
            </a:r>
            <a:r>
              <a:rPr lang="en-US" dirty="0"/>
              <a:t>competitiveness of </a:t>
            </a:r>
            <a:r>
              <a:rPr lang="en-US" dirty="0" smtClean="0"/>
              <a:t>the </a:t>
            </a:r>
            <a:r>
              <a:rPr lang="en-US" dirty="0"/>
              <a:t>exports is </a:t>
            </a:r>
            <a:r>
              <a:rPr lang="en-US" dirty="0" smtClean="0"/>
              <a:t>mainly determined </a:t>
            </a:r>
            <a:r>
              <a:rPr lang="en-US" dirty="0"/>
              <a:t>by foreign </a:t>
            </a:r>
            <a:r>
              <a:rPr lang="en-US" dirty="0" smtClean="0"/>
              <a:t>contents;</a:t>
            </a:r>
          </a:p>
          <a:p>
            <a:r>
              <a:rPr lang="en-US" dirty="0" smtClean="0"/>
              <a:t> Processing </a:t>
            </a:r>
            <a:r>
              <a:rPr lang="en-US" dirty="0"/>
              <a:t>trade actually </a:t>
            </a:r>
            <a:r>
              <a:rPr lang="en-US" dirty="0" smtClean="0"/>
              <a:t>functions </a:t>
            </a:r>
            <a:r>
              <a:rPr lang="en-US" dirty="0"/>
              <a:t>as a vehicle for “Made in China” to enter the markets of high income </a:t>
            </a:r>
            <a:r>
              <a:rPr lang="en-US" dirty="0" smtClean="0"/>
              <a:t>countries;</a:t>
            </a:r>
            <a:r>
              <a:rPr lang="en-US" dirty="0"/>
              <a:t> </a:t>
            </a:r>
            <a:endParaRPr lang="en-US" dirty="0" smtClean="0"/>
          </a:p>
          <a:p>
            <a:r>
              <a:rPr lang="en-US" dirty="0" smtClean="0"/>
              <a:t>The </a:t>
            </a:r>
            <a:r>
              <a:rPr lang="en-US" dirty="0"/>
              <a:t>empirical analysis, based on the </a:t>
            </a:r>
            <a:r>
              <a:rPr lang="en-US" dirty="0" smtClean="0"/>
              <a:t>bilateral </a:t>
            </a:r>
            <a:r>
              <a:rPr lang="en-US" dirty="0"/>
              <a:t>processing trade data covering most of China’s trading </a:t>
            </a:r>
            <a:r>
              <a:rPr lang="en-US" dirty="0" smtClean="0"/>
              <a:t>partners </a:t>
            </a:r>
            <a:r>
              <a:rPr lang="en-US" dirty="0"/>
              <a:t>from 1993-2013, shows that there exists a significant </a:t>
            </a:r>
            <a:r>
              <a:rPr lang="en-US" dirty="0" smtClean="0"/>
              <a:t>positive </a:t>
            </a:r>
            <a:r>
              <a:rPr lang="en-US" dirty="0"/>
              <a:t>correlation between the share of processing exports and the income of import </a:t>
            </a:r>
            <a:r>
              <a:rPr lang="en-US" dirty="0" smtClean="0"/>
              <a:t>countries; </a:t>
            </a:r>
          </a:p>
          <a:p>
            <a:endParaRPr lang="en-US" dirty="0"/>
          </a:p>
          <a:p>
            <a:r>
              <a:rPr lang="en-US" dirty="0" smtClean="0"/>
              <a:t>The </a:t>
            </a:r>
            <a:r>
              <a:rPr lang="en-US" dirty="0"/>
              <a:t>cross-country heterogeneity of processing exports also indicate that, China actually captures relatively more value added from its exports to low income countries than that to high income countries.</a:t>
            </a:r>
          </a:p>
          <a:p>
            <a:endParaRPr lang="en-US" dirty="0" smtClean="0"/>
          </a:p>
          <a:p>
            <a:endParaRPr lang="en-US" dirty="0" smtClean="0"/>
          </a:p>
          <a:p>
            <a:endParaRPr lang="en-US" dirty="0"/>
          </a:p>
          <a:p>
            <a:endParaRPr lang="en-US" dirty="0"/>
          </a:p>
        </p:txBody>
      </p:sp>
      <p:sp>
        <p:nvSpPr>
          <p:cNvPr id="2" name="Date Placeholder 1"/>
          <p:cNvSpPr>
            <a:spLocks noGrp="1"/>
          </p:cNvSpPr>
          <p:nvPr>
            <p:ph type="dt" sz="half" idx="10"/>
          </p:nvPr>
        </p:nvSpPr>
        <p:spPr/>
        <p:txBody>
          <a:bodyPr/>
          <a:lstStyle/>
          <a:p>
            <a:pPr>
              <a:defRPr/>
            </a:pPr>
            <a:fld id="{E7150635-F480-4FD4-AFEA-6CA0805E0122}" type="datetime1">
              <a:rPr lang="ja-JP" altLang="en-US" smtClean="0"/>
              <a:pPr>
                <a:defRPr/>
              </a:pPr>
              <a:t>2015/6/5</a:t>
            </a:fld>
            <a:endParaRPr lang="en-US" altLang="ja-JP"/>
          </a:p>
        </p:txBody>
      </p:sp>
      <p:sp>
        <p:nvSpPr>
          <p:cNvPr id="3" name="Slide Number Placeholder 2"/>
          <p:cNvSpPr>
            <a:spLocks noGrp="1"/>
          </p:cNvSpPr>
          <p:nvPr>
            <p:ph type="sldNum" sz="quarter" idx="12"/>
          </p:nvPr>
        </p:nvSpPr>
        <p:spPr/>
        <p:txBody>
          <a:bodyPr/>
          <a:lstStyle/>
          <a:p>
            <a:pPr>
              <a:defRPr/>
            </a:pPr>
            <a:fld id="{4BACD4AA-779E-4770-981C-94EE349E660A}" type="slidenum">
              <a:rPr lang="ja-JP" altLang="en-US" smtClean="0"/>
              <a:pPr>
                <a:defRPr/>
              </a:pPr>
              <a:t>19</a:t>
            </a:fld>
            <a:endParaRPr lang="en-US" altLang="ja-JP"/>
          </a:p>
        </p:txBody>
      </p:sp>
    </p:spTree>
    <p:extLst>
      <p:ext uri="{BB962C8B-B14F-4D97-AF65-F5344CB8AC3E}">
        <p14:creationId xmlns:p14="http://schemas.microsoft.com/office/powerpoint/2010/main" val="416306863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28600"/>
            <a:ext cx="7772400" cy="914400"/>
          </a:xfrm>
        </p:spPr>
        <p:txBody>
          <a:bodyPr/>
          <a:lstStyle/>
          <a:p>
            <a:r>
              <a:rPr lang="en-US" sz="3200" dirty="0" smtClean="0"/>
              <a:t>Why are Chinese Exports so Competitive?</a:t>
            </a:r>
            <a:endParaRPr lang="en-US" sz="3200" dirty="0"/>
          </a:p>
        </p:txBody>
      </p:sp>
      <p:sp>
        <p:nvSpPr>
          <p:cNvPr id="3" name="Content Placeholder 2"/>
          <p:cNvSpPr>
            <a:spLocks noGrp="1"/>
          </p:cNvSpPr>
          <p:nvPr>
            <p:ph idx="1"/>
          </p:nvPr>
        </p:nvSpPr>
        <p:spPr>
          <a:xfrm>
            <a:off x="457200" y="1447800"/>
            <a:ext cx="8229600" cy="4678363"/>
          </a:xfrm>
        </p:spPr>
        <p:txBody>
          <a:bodyPr>
            <a:normAutofit fontScale="70000" lnSpcReduction="20000"/>
          </a:bodyPr>
          <a:lstStyle/>
          <a:p>
            <a:pPr marL="0" indent="0">
              <a:buNone/>
            </a:pPr>
            <a:r>
              <a:rPr lang="en-US" sz="2300" dirty="0" smtClean="0"/>
              <a:t>The answers from the literature:</a:t>
            </a:r>
          </a:p>
          <a:p>
            <a:r>
              <a:rPr lang="en-US" sz="2300" dirty="0" smtClean="0"/>
              <a:t>Abundant </a:t>
            </a:r>
            <a:r>
              <a:rPr lang="en-US" sz="2300" dirty="0"/>
              <a:t>labor endowment and corresponding comparative advantage in labor-intensive products (Adams, </a:t>
            </a:r>
            <a:r>
              <a:rPr lang="en-US" sz="2300" dirty="0" err="1"/>
              <a:t>Gangnes</a:t>
            </a:r>
            <a:r>
              <a:rPr lang="en-US" sz="2300" dirty="0"/>
              <a:t> and </a:t>
            </a:r>
            <a:r>
              <a:rPr lang="en-US" sz="2300" dirty="0" err="1"/>
              <a:t>Shachmurove</a:t>
            </a:r>
            <a:r>
              <a:rPr lang="en-US" sz="2300" dirty="0"/>
              <a:t>, 2006; Wang 2006); </a:t>
            </a:r>
            <a:endParaRPr lang="en-US" sz="2300" dirty="0" smtClean="0"/>
          </a:p>
          <a:p>
            <a:pPr marL="0" indent="0">
              <a:buNone/>
            </a:pPr>
            <a:endParaRPr lang="en-US" sz="2300" dirty="0" smtClean="0"/>
          </a:p>
          <a:p>
            <a:r>
              <a:rPr lang="en-US" sz="2300" dirty="0" smtClean="0"/>
              <a:t>The </a:t>
            </a:r>
            <a:r>
              <a:rPr lang="en-US" sz="2300" dirty="0"/>
              <a:t>reforms of domestic institutions, such as the transition to an </a:t>
            </a:r>
            <a:r>
              <a:rPr lang="en-US" sz="2300" dirty="0" smtClean="0"/>
              <a:t>market </a:t>
            </a:r>
            <a:r>
              <a:rPr lang="en-US" sz="2300" dirty="0"/>
              <a:t>oriented economy, the adoption of export-led growth strategy and unilateral trade liberalization (Hu and Khan, 1997; Lin, </a:t>
            </a:r>
            <a:r>
              <a:rPr lang="en-US" sz="2300" dirty="0" err="1"/>
              <a:t>Cai</a:t>
            </a:r>
            <a:r>
              <a:rPr lang="en-US" sz="2300" dirty="0"/>
              <a:t> and Li, 2003); </a:t>
            </a:r>
            <a:endParaRPr lang="en-US" sz="2300" dirty="0" smtClean="0"/>
          </a:p>
          <a:p>
            <a:pPr marL="0" indent="0">
              <a:buNone/>
            </a:pPr>
            <a:endParaRPr lang="en-US" sz="2300" dirty="0" smtClean="0"/>
          </a:p>
          <a:p>
            <a:r>
              <a:rPr lang="en-US" sz="2300" dirty="0" smtClean="0"/>
              <a:t>Improved </a:t>
            </a:r>
            <a:r>
              <a:rPr lang="en-US" sz="2300" dirty="0"/>
              <a:t>market access for China’s exports through institutional arrangements, namely the WTO membership, bilateral and multilateral free trade agreements and the abolishment of multi-fiber arrangement (</a:t>
            </a:r>
            <a:r>
              <a:rPr lang="en-US" sz="2300" dirty="0" err="1"/>
              <a:t>Branstetter</a:t>
            </a:r>
            <a:r>
              <a:rPr lang="en-US" sz="2300" dirty="0"/>
              <a:t> and Lardy, 2006; Prasad, 2009); </a:t>
            </a:r>
            <a:endParaRPr lang="en-US" sz="2300" dirty="0" smtClean="0"/>
          </a:p>
          <a:p>
            <a:endParaRPr lang="en-US" sz="2300" dirty="0" smtClean="0"/>
          </a:p>
          <a:p>
            <a:r>
              <a:rPr lang="en-US" sz="2300" dirty="0" smtClean="0"/>
              <a:t>The </a:t>
            </a:r>
            <a:r>
              <a:rPr lang="en-US" sz="2300" dirty="0"/>
              <a:t>exchange rate regimes adopted by the Chinese government and the undervalued currency (</a:t>
            </a:r>
            <a:r>
              <a:rPr lang="en-US" sz="2300" dirty="0" err="1"/>
              <a:t>Naughton</a:t>
            </a:r>
            <a:r>
              <a:rPr lang="en-US" sz="2300" dirty="0"/>
              <a:t>, 1996; Marquez and Schindler, 2007; </a:t>
            </a:r>
            <a:r>
              <a:rPr lang="en-US" sz="2300" dirty="0" err="1"/>
              <a:t>Thorbecke</a:t>
            </a:r>
            <a:r>
              <a:rPr lang="en-US" sz="2300" dirty="0"/>
              <a:t> and Smith, 2010);  and </a:t>
            </a:r>
            <a:endParaRPr lang="en-US" sz="2300" dirty="0" smtClean="0"/>
          </a:p>
          <a:p>
            <a:endParaRPr lang="en-US" sz="2300" dirty="0" smtClean="0"/>
          </a:p>
          <a:p>
            <a:r>
              <a:rPr lang="en-US" sz="2300" dirty="0" smtClean="0"/>
              <a:t>Massive </a:t>
            </a:r>
            <a:r>
              <a:rPr lang="en-US" sz="2300" dirty="0"/>
              <a:t>inflows of export oriented foreign direct investment (Zhang and Song, 2000;  </a:t>
            </a:r>
            <a:r>
              <a:rPr lang="en-US" sz="2300" dirty="0" err="1"/>
              <a:t>Whalley</a:t>
            </a:r>
            <a:r>
              <a:rPr lang="en-US" sz="2300" dirty="0"/>
              <a:t> and </a:t>
            </a:r>
            <a:r>
              <a:rPr lang="en-US" sz="2300" dirty="0" err="1"/>
              <a:t>Xin</a:t>
            </a:r>
            <a:r>
              <a:rPr lang="en-US" sz="2300" dirty="0"/>
              <a:t>, 2010).  </a:t>
            </a:r>
          </a:p>
          <a:p>
            <a:endParaRPr lang="en-US" dirty="0"/>
          </a:p>
        </p:txBody>
      </p:sp>
      <p:sp>
        <p:nvSpPr>
          <p:cNvPr id="4" name="Date Placeholder 3"/>
          <p:cNvSpPr>
            <a:spLocks noGrp="1"/>
          </p:cNvSpPr>
          <p:nvPr>
            <p:ph type="dt" sz="half" idx="10"/>
          </p:nvPr>
        </p:nvSpPr>
        <p:spPr/>
        <p:txBody>
          <a:bodyPr/>
          <a:lstStyle/>
          <a:p>
            <a:pPr>
              <a:defRPr/>
            </a:pPr>
            <a:fld id="{66DF2FA0-17B6-4B11-AFE3-CBF5A77AE38B}" type="datetime1">
              <a:rPr lang="ja-JP" altLang="en-US" smtClean="0"/>
              <a:pPr>
                <a:defRPr/>
              </a:pPr>
              <a:t>2015/6/5</a:t>
            </a:fld>
            <a:endParaRPr lang="en-US" altLang="ja-JP"/>
          </a:p>
        </p:txBody>
      </p:sp>
      <p:sp>
        <p:nvSpPr>
          <p:cNvPr id="5" name="Slide Number Placeholder 4"/>
          <p:cNvSpPr>
            <a:spLocks noGrp="1"/>
          </p:cNvSpPr>
          <p:nvPr>
            <p:ph type="sldNum" sz="quarter" idx="12"/>
          </p:nvPr>
        </p:nvSpPr>
        <p:spPr/>
        <p:txBody>
          <a:bodyPr/>
          <a:lstStyle/>
          <a:p>
            <a:pPr>
              <a:defRPr/>
            </a:pPr>
            <a:fld id="{71409D2C-5F32-4D2D-A417-80FFA1945D69}" type="slidenum">
              <a:rPr lang="ja-JP" altLang="en-US" smtClean="0"/>
              <a:pPr>
                <a:defRPr/>
              </a:pPr>
              <a:t>2</a:t>
            </a:fld>
            <a:endParaRPr lang="en-US" altLang="ja-JP"/>
          </a:p>
        </p:txBody>
      </p:sp>
    </p:spTree>
    <p:extLst>
      <p:ext uri="{BB962C8B-B14F-4D97-AF65-F5344CB8AC3E}">
        <p14:creationId xmlns:p14="http://schemas.microsoft.com/office/powerpoint/2010/main" val="419387398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133600"/>
            <a:ext cx="8229600" cy="2438400"/>
          </a:xfrm>
        </p:spPr>
        <p:txBody>
          <a:bodyPr>
            <a:normAutofit/>
          </a:bodyPr>
          <a:lstStyle/>
          <a:p>
            <a:pPr algn="ctr" eaLnBrk="1" fontAlgn="auto" hangingPunct="1">
              <a:lnSpc>
                <a:spcPct val="100000"/>
              </a:lnSpc>
              <a:spcAft>
                <a:spcPts val="0"/>
              </a:spcAft>
              <a:defRPr/>
            </a:pPr>
            <a:r>
              <a:rPr lang="en-US" dirty="0" smtClean="0">
                <a:solidFill>
                  <a:srgbClr val="002060"/>
                </a:solidFill>
              </a:rPr>
              <a:t>Thank you!</a:t>
            </a:r>
            <a:br>
              <a:rPr lang="en-US" dirty="0" smtClean="0">
                <a:solidFill>
                  <a:srgbClr val="002060"/>
                </a:solidFill>
              </a:rPr>
            </a:br>
            <a:r>
              <a:rPr lang="en-US" dirty="0" smtClean="0">
                <a:solidFill>
                  <a:srgbClr val="002060"/>
                </a:solidFill>
              </a:rPr>
              <a:t/>
            </a:r>
            <a:br>
              <a:rPr lang="en-US" dirty="0" smtClean="0">
                <a:solidFill>
                  <a:srgbClr val="002060"/>
                </a:solidFill>
              </a:rPr>
            </a:br>
            <a:r>
              <a:rPr lang="en-US" sz="2200" i="1" dirty="0" smtClean="0">
                <a:solidFill>
                  <a:srgbClr val="3366FF"/>
                </a:solidFill>
              </a:rPr>
              <a:t>For questions, please contact Prof. Yuqing Xing at</a:t>
            </a:r>
            <a:br>
              <a:rPr lang="en-US" sz="2200" i="1" dirty="0" smtClean="0">
                <a:solidFill>
                  <a:srgbClr val="3366FF"/>
                </a:solidFill>
              </a:rPr>
            </a:br>
            <a:r>
              <a:rPr lang="en-US" sz="2200" i="1" dirty="0" err="1" smtClean="0">
                <a:solidFill>
                  <a:srgbClr val="3366FF"/>
                </a:solidFill>
              </a:rPr>
              <a:t>yuqing_xing@grips.ac.jp</a:t>
            </a:r>
            <a:endParaRPr lang="en-US" sz="2200" i="1" dirty="0">
              <a:solidFill>
                <a:srgbClr val="3366FF"/>
              </a:solidFill>
            </a:endParaRPr>
          </a:p>
        </p:txBody>
      </p:sp>
      <p:sp>
        <p:nvSpPr>
          <p:cNvPr id="49153" name="Date Placeholder 3"/>
          <p:cNvSpPr>
            <a:spLocks noGrp="1"/>
          </p:cNvSpPr>
          <p:nvPr>
            <p:ph type="dt" sz="half" idx="10"/>
          </p:nvPr>
        </p:nvSpPr>
        <p:spPr bwMode="auto">
          <a:noFill/>
          <a:ln>
            <a:miter lim="800000"/>
            <a:headEnd/>
            <a:tailEnd/>
          </a:ln>
        </p:spPr>
        <p:txBody>
          <a:bodyPr/>
          <a:lstStyle/>
          <a:p>
            <a:fld id="{0DC2BEF4-C5F7-4B4C-A8BA-4EB90C70F14B}" type="datetime1">
              <a:rPr lang="ja-JP" altLang="en-US" smtClean="0"/>
              <a:pPr/>
              <a:t>2015/6/5</a:t>
            </a:fld>
            <a:endParaRPr lang="en-US" altLang="ja-JP" smtClean="0"/>
          </a:p>
        </p:txBody>
      </p:sp>
      <p:sp>
        <p:nvSpPr>
          <p:cNvPr id="49154" name="Slide Number Placeholder 5"/>
          <p:cNvSpPr>
            <a:spLocks noGrp="1"/>
          </p:cNvSpPr>
          <p:nvPr>
            <p:ph type="sldNum" sz="quarter" idx="12"/>
          </p:nvPr>
        </p:nvSpPr>
        <p:spPr bwMode="auto">
          <a:noFill/>
          <a:ln>
            <a:miter lim="800000"/>
            <a:headEnd/>
            <a:tailEnd/>
          </a:ln>
        </p:spPr>
        <p:txBody>
          <a:bodyPr/>
          <a:lstStyle/>
          <a:p>
            <a:fld id="{02410804-DBDB-4330-AA05-987059CD0A87}" type="slidenum">
              <a:rPr lang="ja-JP" altLang="en-US" smtClean="0"/>
              <a:pPr/>
              <a:t>20</a:t>
            </a:fld>
            <a:endParaRPr lang="en-US" altLang="ja-JP"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28600"/>
            <a:ext cx="7696200" cy="990600"/>
          </a:xfrm>
        </p:spPr>
        <p:txBody>
          <a:bodyPr/>
          <a:lstStyle/>
          <a:p>
            <a:pPr>
              <a:lnSpc>
                <a:spcPct val="100000"/>
              </a:lnSpc>
            </a:pPr>
            <a:r>
              <a:rPr lang="en-US" sz="3200" dirty="0" smtClean="0"/>
              <a:t>Questions Cannot be Answered by Comparative Advantage </a:t>
            </a:r>
            <a:endParaRPr lang="en-US" sz="3200" dirty="0"/>
          </a:p>
        </p:txBody>
      </p:sp>
      <p:sp>
        <p:nvSpPr>
          <p:cNvPr id="3" name="Content Placeholder 2"/>
          <p:cNvSpPr>
            <a:spLocks noGrp="1"/>
          </p:cNvSpPr>
          <p:nvPr>
            <p:ph idx="1"/>
          </p:nvPr>
        </p:nvSpPr>
        <p:spPr/>
        <p:txBody>
          <a:bodyPr/>
          <a:lstStyle/>
          <a:p>
            <a:r>
              <a:rPr lang="en-US" dirty="0" smtClean="0"/>
              <a:t>Without </a:t>
            </a:r>
            <a:r>
              <a:rPr lang="en-US" dirty="0"/>
              <a:t>foreign brands, could “Made in China” products maintain the same competitiveness? </a:t>
            </a:r>
            <a:endParaRPr lang="en-US" dirty="0" smtClean="0"/>
          </a:p>
          <a:p>
            <a:r>
              <a:rPr lang="en-US" dirty="0" smtClean="0"/>
              <a:t>Whenever </a:t>
            </a:r>
            <a:r>
              <a:rPr lang="en-US" dirty="0"/>
              <a:t>Apple launches new cutting-edge products, the shipment of Apple products from China to </a:t>
            </a:r>
            <a:r>
              <a:rPr lang="en-US" dirty="0" smtClean="0"/>
              <a:t>increases. </a:t>
            </a:r>
            <a:r>
              <a:rPr lang="en-US" dirty="0"/>
              <a:t>Whom should be given credits to for the increase, the innovative American company Apple, or </a:t>
            </a:r>
            <a:r>
              <a:rPr lang="en-US" dirty="0" smtClean="0"/>
              <a:t>China’s Cheap labor?</a:t>
            </a:r>
          </a:p>
          <a:p>
            <a:r>
              <a:rPr lang="en-US" dirty="0" smtClean="0"/>
              <a:t>Wal-Mart purchases about $18 billion “Made in China for Wal-Mart” products. What is the role of the retail networks of Wal-Mart in facilitating China’s exports to the US?</a:t>
            </a:r>
          </a:p>
          <a:p>
            <a:endParaRPr lang="en-US" dirty="0" smtClean="0"/>
          </a:p>
          <a:p>
            <a:endParaRPr lang="en-US" dirty="0"/>
          </a:p>
          <a:p>
            <a:endParaRPr lang="en-US" dirty="0"/>
          </a:p>
        </p:txBody>
      </p:sp>
      <p:sp>
        <p:nvSpPr>
          <p:cNvPr id="4" name="Date Placeholder 3"/>
          <p:cNvSpPr>
            <a:spLocks noGrp="1"/>
          </p:cNvSpPr>
          <p:nvPr>
            <p:ph type="dt" sz="half" idx="10"/>
          </p:nvPr>
        </p:nvSpPr>
        <p:spPr/>
        <p:txBody>
          <a:bodyPr/>
          <a:lstStyle/>
          <a:p>
            <a:pPr>
              <a:defRPr/>
            </a:pPr>
            <a:fld id="{66DF2FA0-17B6-4B11-AFE3-CBF5A77AE38B}" type="datetime1">
              <a:rPr lang="ja-JP" altLang="en-US" smtClean="0"/>
              <a:pPr>
                <a:defRPr/>
              </a:pPr>
              <a:t>2015/6/5</a:t>
            </a:fld>
            <a:endParaRPr lang="en-US" altLang="ja-JP"/>
          </a:p>
        </p:txBody>
      </p:sp>
      <p:sp>
        <p:nvSpPr>
          <p:cNvPr id="5" name="Slide Number Placeholder 4"/>
          <p:cNvSpPr>
            <a:spLocks noGrp="1"/>
          </p:cNvSpPr>
          <p:nvPr>
            <p:ph type="sldNum" sz="quarter" idx="12"/>
          </p:nvPr>
        </p:nvSpPr>
        <p:spPr/>
        <p:txBody>
          <a:bodyPr/>
          <a:lstStyle/>
          <a:p>
            <a:pPr>
              <a:defRPr/>
            </a:pPr>
            <a:fld id="{71409D2C-5F32-4D2D-A417-80FFA1945D69}" type="slidenum">
              <a:rPr lang="ja-JP" altLang="en-US" smtClean="0"/>
              <a:pPr>
                <a:defRPr/>
              </a:pPr>
              <a:t>3</a:t>
            </a:fld>
            <a:endParaRPr lang="en-US" altLang="ja-JP"/>
          </a:p>
        </p:txBody>
      </p:sp>
    </p:spTree>
    <p:extLst>
      <p:ext uri="{BB962C8B-B14F-4D97-AF65-F5344CB8AC3E}">
        <p14:creationId xmlns:p14="http://schemas.microsoft.com/office/powerpoint/2010/main" val="203364502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7463"/>
            <a:ext cx="8229600" cy="685800"/>
          </a:xfrm>
        </p:spPr>
        <p:txBody>
          <a:bodyPr/>
          <a:lstStyle/>
          <a:p>
            <a:r>
              <a:rPr lang="en-US" sz="3200" dirty="0" smtClean="0"/>
              <a:t>GVCs in Actions</a:t>
            </a:r>
            <a:endParaRPr lang="en-US" sz="3200" dirty="0"/>
          </a:p>
        </p:txBody>
      </p:sp>
      <p:sp>
        <p:nvSpPr>
          <p:cNvPr id="3" name="Content Placeholder 2"/>
          <p:cNvSpPr>
            <a:spLocks noGrp="1"/>
          </p:cNvSpPr>
          <p:nvPr>
            <p:ph idx="1"/>
          </p:nvPr>
        </p:nvSpPr>
        <p:spPr>
          <a:xfrm>
            <a:off x="457200" y="914400"/>
            <a:ext cx="8229600" cy="5211763"/>
          </a:xfrm>
        </p:spPr>
        <p:txBody>
          <a:bodyPr>
            <a:normAutofit fontScale="77500" lnSpcReduction="20000"/>
          </a:bodyPr>
          <a:lstStyle/>
          <a:p>
            <a:r>
              <a:rPr lang="en-US" sz="2300" dirty="0" smtClean="0">
                <a:solidFill>
                  <a:srgbClr val="3366FF"/>
                </a:solidFill>
              </a:rPr>
              <a:t>Today’s </a:t>
            </a:r>
            <a:r>
              <a:rPr lang="en-US" sz="2300" dirty="0">
                <a:solidFill>
                  <a:srgbClr val="3366FF"/>
                </a:solidFill>
              </a:rPr>
              <a:t>trade, nonetheless, is not “wine for clothes”</a:t>
            </a:r>
            <a:r>
              <a:rPr lang="en-US" sz="2300" dirty="0"/>
              <a:t>. The proliferation of global value chains has transformed trade in goods into trade in tasks (Grossman and Rossi-</a:t>
            </a:r>
            <a:r>
              <a:rPr lang="en-US" sz="2300" dirty="0" err="1"/>
              <a:t>Hansberg</a:t>
            </a:r>
            <a:r>
              <a:rPr lang="en-US" sz="2300" dirty="0"/>
              <a:t>, 2008). </a:t>
            </a:r>
            <a:endParaRPr lang="en-US" sz="2300" dirty="0" smtClean="0"/>
          </a:p>
          <a:p>
            <a:endParaRPr lang="en-US" sz="2300" dirty="0" smtClean="0"/>
          </a:p>
          <a:p>
            <a:r>
              <a:rPr lang="en-US" sz="2300" dirty="0" smtClean="0">
                <a:solidFill>
                  <a:srgbClr val="3366FF"/>
                </a:solidFill>
              </a:rPr>
              <a:t>Many </a:t>
            </a:r>
            <a:r>
              <a:rPr lang="en-US" sz="2300" dirty="0">
                <a:solidFill>
                  <a:srgbClr val="3366FF"/>
                </a:solidFill>
              </a:rPr>
              <a:t>firms located in various geographic locations </a:t>
            </a:r>
            <a:r>
              <a:rPr lang="en-US" sz="2300" dirty="0"/>
              <a:t>jointly delivery ready-to-use products to consumers of the global market. </a:t>
            </a:r>
            <a:endParaRPr lang="en-US" sz="2300" dirty="0" smtClean="0"/>
          </a:p>
          <a:p>
            <a:endParaRPr lang="en-US" sz="2300" dirty="0" smtClean="0"/>
          </a:p>
          <a:p>
            <a:r>
              <a:rPr lang="en-US" sz="2300" dirty="0" smtClean="0">
                <a:solidFill>
                  <a:srgbClr val="3366FF"/>
                </a:solidFill>
              </a:rPr>
              <a:t>The </a:t>
            </a:r>
            <a:r>
              <a:rPr lang="en-US" sz="2300" dirty="0">
                <a:solidFill>
                  <a:srgbClr val="3366FF"/>
                </a:solidFill>
              </a:rPr>
              <a:t>comparative advantage of individual countr</a:t>
            </a:r>
            <a:r>
              <a:rPr lang="en-US" sz="2300" dirty="0"/>
              <a:t>ies cannot decide the competitiveness of products manufactured along GVCs. </a:t>
            </a:r>
            <a:endParaRPr lang="en-US" sz="2300" dirty="0" smtClean="0"/>
          </a:p>
          <a:p>
            <a:endParaRPr lang="en-US" sz="2300" dirty="0" smtClean="0"/>
          </a:p>
          <a:p>
            <a:r>
              <a:rPr lang="en-US" sz="2300" dirty="0" smtClean="0">
                <a:solidFill>
                  <a:srgbClr val="3366FF"/>
                </a:solidFill>
              </a:rPr>
              <a:t>Brands</a:t>
            </a:r>
            <a:r>
              <a:rPr lang="en-US" sz="2300" dirty="0">
                <a:solidFill>
                  <a:srgbClr val="3366FF"/>
                </a:solidFill>
              </a:rPr>
              <a:t>, global distribution networks and technology innovations </a:t>
            </a:r>
            <a:r>
              <a:rPr lang="en-US" sz="2300" dirty="0"/>
              <a:t>perform far more important roles in determining winners and losers. </a:t>
            </a:r>
            <a:endParaRPr lang="en-US" sz="2300" dirty="0" smtClean="0"/>
          </a:p>
          <a:p>
            <a:pPr marL="0" indent="0">
              <a:buNone/>
            </a:pPr>
            <a:endParaRPr lang="en-US" sz="2300" dirty="0" smtClean="0"/>
          </a:p>
          <a:p>
            <a:r>
              <a:rPr lang="en-US" sz="2300" dirty="0" smtClean="0">
                <a:solidFill>
                  <a:srgbClr val="3366FF"/>
                </a:solidFill>
              </a:rPr>
              <a:t>GVCs </a:t>
            </a:r>
            <a:r>
              <a:rPr lang="en-US" sz="2300" dirty="0">
                <a:solidFill>
                  <a:srgbClr val="3366FF"/>
                </a:solidFill>
              </a:rPr>
              <a:t>are particular relevant to China’s exports</a:t>
            </a:r>
            <a:r>
              <a:rPr lang="en-US" sz="2300" dirty="0"/>
              <a:t>, as about half of its manufacturing exports are assembled with imported parts and components, and most of so called “Made in China” products either carry brands owned by multinational enterprises (MNE) or are distributed by global retail giants such as Wal-Mart.</a:t>
            </a:r>
          </a:p>
          <a:p>
            <a:endParaRPr lang="en-US" dirty="0"/>
          </a:p>
        </p:txBody>
      </p:sp>
      <p:sp>
        <p:nvSpPr>
          <p:cNvPr id="4" name="Date Placeholder 3"/>
          <p:cNvSpPr>
            <a:spLocks noGrp="1"/>
          </p:cNvSpPr>
          <p:nvPr>
            <p:ph type="dt" sz="half" idx="10"/>
          </p:nvPr>
        </p:nvSpPr>
        <p:spPr/>
        <p:txBody>
          <a:bodyPr/>
          <a:lstStyle/>
          <a:p>
            <a:pPr>
              <a:defRPr/>
            </a:pPr>
            <a:fld id="{66DF2FA0-17B6-4B11-AFE3-CBF5A77AE38B}" type="datetime1">
              <a:rPr lang="ja-JP" altLang="en-US" smtClean="0"/>
              <a:pPr>
                <a:defRPr/>
              </a:pPr>
              <a:t>2015/6/5</a:t>
            </a:fld>
            <a:endParaRPr lang="en-US" altLang="ja-JP"/>
          </a:p>
        </p:txBody>
      </p:sp>
      <p:sp>
        <p:nvSpPr>
          <p:cNvPr id="5" name="Slide Number Placeholder 4"/>
          <p:cNvSpPr>
            <a:spLocks noGrp="1"/>
          </p:cNvSpPr>
          <p:nvPr>
            <p:ph type="sldNum" sz="quarter" idx="12"/>
          </p:nvPr>
        </p:nvSpPr>
        <p:spPr/>
        <p:txBody>
          <a:bodyPr/>
          <a:lstStyle/>
          <a:p>
            <a:pPr>
              <a:defRPr/>
            </a:pPr>
            <a:fld id="{71409D2C-5F32-4D2D-A417-80FFA1945D69}" type="slidenum">
              <a:rPr lang="ja-JP" altLang="en-US" smtClean="0"/>
              <a:pPr>
                <a:defRPr/>
              </a:pPr>
              <a:t>4</a:t>
            </a:fld>
            <a:endParaRPr lang="en-US" altLang="ja-JP"/>
          </a:p>
        </p:txBody>
      </p:sp>
    </p:spTree>
    <p:extLst>
      <p:ext uri="{BB962C8B-B14F-4D97-AF65-F5344CB8AC3E}">
        <p14:creationId xmlns:p14="http://schemas.microsoft.com/office/powerpoint/2010/main" val="384088349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5334" y="228600"/>
            <a:ext cx="7791466" cy="533400"/>
          </a:xfrm>
        </p:spPr>
        <p:txBody>
          <a:bodyPr/>
          <a:lstStyle/>
          <a:p>
            <a:r>
              <a:rPr lang="en-US" sz="3200" dirty="0" smtClean="0"/>
              <a:t>Our Hypotheses</a:t>
            </a:r>
            <a:endParaRPr lang="en-US" sz="3200" dirty="0"/>
          </a:p>
        </p:txBody>
      </p:sp>
      <p:sp>
        <p:nvSpPr>
          <p:cNvPr id="3" name="Content Placeholder 2"/>
          <p:cNvSpPr>
            <a:spLocks noGrp="1"/>
          </p:cNvSpPr>
          <p:nvPr>
            <p:ph idx="1"/>
          </p:nvPr>
        </p:nvSpPr>
        <p:spPr>
          <a:xfrm>
            <a:off x="762000" y="990600"/>
            <a:ext cx="8229600" cy="5334000"/>
          </a:xfrm>
        </p:spPr>
        <p:txBody>
          <a:bodyPr>
            <a:normAutofit fontScale="92500" lnSpcReduction="20000"/>
          </a:bodyPr>
          <a:lstStyle/>
          <a:p>
            <a:r>
              <a:rPr lang="en-US" dirty="0" smtClean="0">
                <a:solidFill>
                  <a:srgbClr val="3366FF"/>
                </a:solidFill>
              </a:rPr>
              <a:t>GVCs </a:t>
            </a:r>
            <a:r>
              <a:rPr lang="en-US" dirty="0">
                <a:solidFill>
                  <a:srgbClr val="3366FF"/>
                </a:solidFill>
              </a:rPr>
              <a:t>developed by MNEs have been functioning as a vehicle </a:t>
            </a:r>
            <a:r>
              <a:rPr lang="en-US" dirty="0"/>
              <a:t>for Chinese exports entering international markets, especially the market of high income countries. </a:t>
            </a:r>
            <a:endParaRPr lang="en-US" dirty="0" smtClean="0"/>
          </a:p>
          <a:p>
            <a:r>
              <a:rPr lang="en-US" dirty="0" smtClean="0"/>
              <a:t>By </a:t>
            </a:r>
            <a:r>
              <a:rPr lang="en-US" dirty="0"/>
              <a:t>successfully plugging into GVCs, </a:t>
            </a:r>
            <a:r>
              <a:rPr lang="en-US" dirty="0">
                <a:solidFill>
                  <a:srgbClr val="3366FF"/>
                </a:solidFill>
              </a:rPr>
              <a:t>Chinese firms are able to bundle low skilled labor services with globally recognized brands and advanced technologies of MNEs</a:t>
            </a:r>
            <a:r>
              <a:rPr lang="en-US" dirty="0"/>
              <a:t>, and sell them to consumers in international markets. </a:t>
            </a:r>
            <a:endParaRPr lang="en-US" dirty="0" smtClean="0"/>
          </a:p>
          <a:p>
            <a:r>
              <a:rPr lang="en-US" dirty="0" smtClean="0">
                <a:solidFill>
                  <a:srgbClr val="3366FF"/>
                </a:solidFill>
              </a:rPr>
              <a:t>GVCs </a:t>
            </a:r>
            <a:r>
              <a:rPr lang="en-US" dirty="0">
                <a:solidFill>
                  <a:srgbClr val="3366FF"/>
                </a:solidFill>
              </a:rPr>
              <a:t>are actually a catalyst for “Made in China” products</a:t>
            </a:r>
            <a:r>
              <a:rPr lang="en-US" dirty="0"/>
              <a:t>, strictly speaking, China’s value added embedded in its manufacturing exports, being bought and consumed in various nations. </a:t>
            </a:r>
            <a:endParaRPr lang="en-US" dirty="0" smtClean="0"/>
          </a:p>
          <a:p>
            <a:r>
              <a:rPr lang="en-US" dirty="0">
                <a:solidFill>
                  <a:srgbClr val="3366FF"/>
                </a:solidFill>
              </a:rPr>
              <a:t>T</a:t>
            </a:r>
            <a:r>
              <a:rPr lang="en-US" dirty="0" smtClean="0">
                <a:solidFill>
                  <a:srgbClr val="3366FF"/>
                </a:solidFill>
              </a:rPr>
              <a:t>echnology </a:t>
            </a:r>
            <a:r>
              <a:rPr lang="en-US" dirty="0">
                <a:solidFill>
                  <a:srgbClr val="3366FF"/>
                </a:solidFill>
              </a:rPr>
              <a:t>innovations, </a:t>
            </a:r>
            <a:r>
              <a:rPr lang="en-US" dirty="0" smtClean="0">
                <a:solidFill>
                  <a:srgbClr val="3366FF"/>
                </a:solidFill>
              </a:rPr>
              <a:t>brands </a:t>
            </a:r>
            <a:r>
              <a:rPr lang="en-US" dirty="0">
                <a:solidFill>
                  <a:srgbClr val="3366FF"/>
                </a:solidFill>
              </a:rPr>
              <a:t>and </a:t>
            </a:r>
            <a:r>
              <a:rPr lang="en-US" dirty="0" smtClean="0">
                <a:solidFill>
                  <a:srgbClr val="3366FF"/>
                </a:solidFill>
              </a:rPr>
              <a:t>distribution </a:t>
            </a:r>
            <a:r>
              <a:rPr lang="en-US" dirty="0">
                <a:solidFill>
                  <a:srgbClr val="3366FF"/>
                </a:solidFill>
              </a:rPr>
              <a:t>networks </a:t>
            </a:r>
            <a:r>
              <a:rPr lang="en-US" dirty="0" smtClean="0">
                <a:solidFill>
                  <a:srgbClr val="3366FF"/>
                </a:solidFill>
              </a:rPr>
              <a:t>of GVCs’ lead </a:t>
            </a:r>
            <a:r>
              <a:rPr lang="en-US" dirty="0">
                <a:solidFill>
                  <a:srgbClr val="3366FF"/>
                </a:solidFill>
              </a:rPr>
              <a:t>firms </a:t>
            </a:r>
            <a:r>
              <a:rPr lang="en-US" dirty="0" smtClean="0"/>
              <a:t>constantly </a:t>
            </a:r>
            <a:r>
              <a:rPr lang="en-US" dirty="0"/>
              <a:t>expand and create new demand, which in turn </a:t>
            </a:r>
            <a:r>
              <a:rPr lang="en-US" dirty="0">
                <a:solidFill>
                  <a:srgbClr val="3366FF"/>
                </a:solidFill>
              </a:rPr>
              <a:t>lifting the demand for tasks performed by Chinese firms </a:t>
            </a:r>
            <a:r>
              <a:rPr lang="en-US" dirty="0"/>
              <a:t>integrated with supply chains, and eventually </a:t>
            </a:r>
            <a:r>
              <a:rPr lang="en-US" dirty="0">
                <a:solidFill>
                  <a:srgbClr val="3366FF"/>
                </a:solidFill>
              </a:rPr>
              <a:t>enhancing China’s exports</a:t>
            </a:r>
            <a:r>
              <a:rPr lang="en-US" dirty="0"/>
              <a:t>. </a:t>
            </a:r>
          </a:p>
        </p:txBody>
      </p:sp>
      <p:sp>
        <p:nvSpPr>
          <p:cNvPr id="4" name="Date Placeholder 3"/>
          <p:cNvSpPr>
            <a:spLocks noGrp="1"/>
          </p:cNvSpPr>
          <p:nvPr>
            <p:ph type="dt" sz="half" idx="10"/>
          </p:nvPr>
        </p:nvSpPr>
        <p:spPr/>
        <p:txBody>
          <a:bodyPr/>
          <a:lstStyle/>
          <a:p>
            <a:pPr>
              <a:defRPr/>
            </a:pPr>
            <a:fld id="{66DF2FA0-17B6-4B11-AFE3-CBF5A77AE38B}" type="datetime1">
              <a:rPr lang="ja-JP" altLang="en-US" smtClean="0"/>
              <a:pPr>
                <a:defRPr/>
              </a:pPr>
              <a:t>2015/6/5</a:t>
            </a:fld>
            <a:endParaRPr lang="en-US" altLang="ja-JP" dirty="0"/>
          </a:p>
        </p:txBody>
      </p:sp>
      <p:sp>
        <p:nvSpPr>
          <p:cNvPr id="5" name="Slide Number Placeholder 4"/>
          <p:cNvSpPr>
            <a:spLocks noGrp="1"/>
          </p:cNvSpPr>
          <p:nvPr>
            <p:ph type="sldNum" sz="quarter" idx="12"/>
          </p:nvPr>
        </p:nvSpPr>
        <p:spPr/>
        <p:txBody>
          <a:bodyPr/>
          <a:lstStyle/>
          <a:p>
            <a:pPr>
              <a:defRPr/>
            </a:pPr>
            <a:fld id="{71409D2C-5F32-4D2D-A417-80FFA1945D69}" type="slidenum">
              <a:rPr lang="ja-JP" altLang="en-US" smtClean="0"/>
              <a:pPr>
                <a:defRPr/>
              </a:pPr>
              <a:t>5</a:t>
            </a:fld>
            <a:endParaRPr lang="en-US" altLang="ja-JP"/>
          </a:p>
        </p:txBody>
      </p:sp>
    </p:spTree>
    <p:extLst>
      <p:ext uri="{BB962C8B-B14F-4D97-AF65-F5344CB8AC3E}">
        <p14:creationId xmlns:p14="http://schemas.microsoft.com/office/powerpoint/2010/main" val="275192687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
            <a:ext cx="8229600" cy="838200"/>
          </a:xfrm>
        </p:spPr>
        <p:txBody>
          <a:bodyPr/>
          <a:lstStyle/>
          <a:p>
            <a:pPr eaLnBrk="1" fontAlgn="auto" hangingPunct="1">
              <a:spcAft>
                <a:spcPts val="0"/>
              </a:spcAft>
              <a:defRPr/>
            </a:pPr>
            <a:r>
              <a:rPr lang="en-US" sz="3200" dirty="0" smtClean="0"/>
              <a:t>What </a:t>
            </a:r>
            <a:r>
              <a:rPr lang="en-US" sz="3200" dirty="0"/>
              <a:t>A</a:t>
            </a:r>
            <a:r>
              <a:rPr lang="en-US" sz="3200" dirty="0" smtClean="0"/>
              <a:t>re Global Value Chains?</a:t>
            </a:r>
            <a:endParaRPr lang="en-US" sz="3200" dirty="0"/>
          </a:p>
        </p:txBody>
      </p:sp>
      <p:sp>
        <p:nvSpPr>
          <p:cNvPr id="21508" name="Content Placeholder 2"/>
          <p:cNvSpPr>
            <a:spLocks noGrp="1"/>
          </p:cNvSpPr>
          <p:nvPr>
            <p:ph idx="1"/>
          </p:nvPr>
        </p:nvSpPr>
        <p:spPr/>
        <p:txBody>
          <a:bodyPr>
            <a:normAutofit/>
          </a:bodyPr>
          <a:lstStyle/>
          <a:p>
            <a:pPr algn="just"/>
            <a:r>
              <a:rPr lang="en-US" sz="1800" dirty="0">
                <a:solidFill>
                  <a:srgbClr val="FF0000"/>
                </a:solidFill>
              </a:rPr>
              <a:t>A global value chain</a:t>
            </a:r>
            <a:r>
              <a:rPr lang="en-US" sz="1800" dirty="0"/>
              <a:t> comprises a series of tasks necessary for delivering a product from its inception to final consumers of international markets, including research and development, product design, manufacturing parts and components, assembly and distribution, which are carried out by firms located in various countries (</a:t>
            </a:r>
            <a:r>
              <a:rPr lang="en-US" sz="1800" dirty="0" err="1"/>
              <a:t>Gereffi</a:t>
            </a:r>
            <a:r>
              <a:rPr lang="en-US" sz="1800" dirty="0"/>
              <a:t> and Karina, 2011)</a:t>
            </a:r>
            <a:r>
              <a:rPr lang="en-US" sz="1800" dirty="0" smtClean="0"/>
              <a:t>.</a:t>
            </a:r>
          </a:p>
          <a:p>
            <a:pPr algn="just"/>
            <a:endParaRPr lang="en-US" sz="1800" dirty="0" smtClean="0"/>
          </a:p>
          <a:p>
            <a:pPr algn="just"/>
            <a:r>
              <a:rPr lang="en-US" sz="1800" dirty="0" smtClean="0">
                <a:solidFill>
                  <a:srgbClr val="FF0000"/>
                </a:solidFill>
              </a:rPr>
              <a:t>Producer</a:t>
            </a:r>
            <a:r>
              <a:rPr lang="en-US" sz="1800" dirty="0">
                <a:solidFill>
                  <a:srgbClr val="FF0000"/>
                </a:solidFill>
              </a:rPr>
              <a:t>-driven chains </a:t>
            </a:r>
            <a:r>
              <a:rPr lang="en-US" sz="1800" dirty="0"/>
              <a:t>are generally developed by technology leaders in automobiles, aircraft, computers, semiconductors and other capital-intensive industries; </a:t>
            </a:r>
            <a:endParaRPr lang="en-US" sz="1800" dirty="0" smtClean="0"/>
          </a:p>
          <a:p>
            <a:pPr marL="0" indent="0" algn="just">
              <a:buNone/>
            </a:pPr>
            <a:endParaRPr lang="en-US" sz="1800" dirty="0"/>
          </a:p>
          <a:p>
            <a:pPr algn="just"/>
            <a:r>
              <a:rPr lang="en-US" sz="1800" dirty="0">
                <a:solidFill>
                  <a:srgbClr val="FF0000"/>
                </a:solidFill>
              </a:rPr>
              <a:t>B</a:t>
            </a:r>
            <a:r>
              <a:rPr lang="en-US" sz="1800" dirty="0" smtClean="0">
                <a:solidFill>
                  <a:srgbClr val="FF0000"/>
                </a:solidFill>
              </a:rPr>
              <a:t>uyer</a:t>
            </a:r>
            <a:r>
              <a:rPr lang="en-US" sz="1800" dirty="0">
                <a:solidFill>
                  <a:srgbClr val="FF0000"/>
                </a:solidFill>
              </a:rPr>
              <a:t>-driven chain</a:t>
            </a:r>
            <a:r>
              <a:rPr lang="en-US" sz="1800" dirty="0"/>
              <a:t>s are typically developed by large retailers, branded marketers and branded manufacturers (</a:t>
            </a:r>
            <a:r>
              <a:rPr lang="en-US" sz="1800" dirty="0" err="1"/>
              <a:t>Gereffi</a:t>
            </a:r>
            <a:r>
              <a:rPr lang="en-US" sz="1800" dirty="0"/>
              <a:t>, 1999) </a:t>
            </a:r>
            <a:endParaRPr lang="en-US" altLang="ja-JP" sz="1800" dirty="0"/>
          </a:p>
          <a:p>
            <a:pPr marL="0" indent="0" algn="just">
              <a:buNone/>
            </a:pPr>
            <a:endParaRPr lang="ja-JP" altLang="en-US" sz="1800" dirty="0" smtClean="0"/>
          </a:p>
        </p:txBody>
      </p:sp>
      <p:sp>
        <p:nvSpPr>
          <p:cNvPr id="21505" name="Date Placeholder 3"/>
          <p:cNvSpPr>
            <a:spLocks noGrp="1"/>
          </p:cNvSpPr>
          <p:nvPr>
            <p:ph type="dt" sz="half" idx="10"/>
          </p:nvPr>
        </p:nvSpPr>
        <p:spPr bwMode="auto">
          <a:noFill/>
          <a:ln>
            <a:miter lim="800000"/>
            <a:headEnd/>
            <a:tailEnd/>
          </a:ln>
        </p:spPr>
        <p:txBody>
          <a:bodyPr/>
          <a:lstStyle/>
          <a:p>
            <a:fld id="{ED92A9E2-28FA-41C0-8EC1-637362116E42}" type="datetime1">
              <a:rPr lang="ja-JP" altLang="en-US" smtClean="0"/>
              <a:pPr/>
              <a:t>2015/6/5</a:t>
            </a:fld>
            <a:endParaRPr lang="en-US" altLang="ja-JP" smtClean="0"/>
          </a:p>
        </p:txBody>
      </p:sp>
      <p:sp>
        <p:nvSpPr>
          <p:cNvPr id="21506" name="Slide Number Placeholder 5"/>
          <p:cNvSpPr>
            <a:spLocks noGrp="1"/>
          </p:cNvSpPr>
          <p:nvPr>
            <p:ph type="sldNum" sz="quarter" idx="12"/>
          </p:nvPr>
        </p:nvSpPr>
        <p:spPr bwMode="auto">
          <a:noFill/>
          <a:ln>
            <a:miter lim="800000"/>
            <a:headEnd/>
            <a:tailEnd/>
          </a:ln>
        </p:spPr>
        <p:txBody>
          <a:bodyPr/>
          <a:lstStyle/>
          <a:p>
            <a:fld id="{76BCA6FC-9760-4F9D-B990-D91C30064C4A}" type="slidenum">
              <a:rPr lang="ja-JP" altLang="en-US" smtClean="0"/>
              <a:pPr/>
              <a:t>6</a:t>
            </a:fld>
            <a:endParaRPr lang="en-US" altLang="ja-JP"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152400"/>
            <a:ext cx="6934200" cy="685800"/>
          </a:xfrm>
        </p:spPr>
        <p:txBody>
          <a:bodyPr>
            <a:noAutofit/>
          </a:bodyPr>
          <a:lstStyle/>
          <a:p>
            <a:pPr algn="ctr" eaLnBrk="1" fontAlgn="auto" hangingPunct="1">
              <a:spcAft>
                <a:spcPts val="0"/>
              </a:spcAft>
              <a:defRPr/>
            </a:pPr>
            <a:r>
              <a:rPr lang="en-US" sz="3200" dirty="0" smtClean="0"/>
              <a:t>Spillover Effects of GVCs I: Brands </a:t>
            </a:r>
            <a:endParaRPr lang="en-US" sz="3200" dirty="0"/>
          </a:p>
        </p:txBody>
      </p:sp>
      <p:sp>
        <p:nvSpPr>
          <p:cNvPr id="28676" name="Content Placeholder 2"/>
          <p:cNvSpPr>
            <a:spLocks noGrp="1"/>
          </p:cNvSpPr>
          <p:nvPr>
            <p:ph idx="1"/>
          </p:nvPr>
        </p:nvSpPr>
        <p:spPr>
          <a:xfrm>
            <a:off x="609600" y="990600"/>
            <a:ext cx="8229600" cy="5410200"/>
          </a:xfrm>
        </p:spPr>
        <p:txBody>
          <a:bodyPr>
            <a:normAutofit lnSpcReduction="10000"/>
          </a:bodyPr>
          <a:lstStyle/>
          <a:p>
            <a:r>
              <a:rPr lang="en-US" sz="2000" dirty="0" smtClean="0"/>
              <a:t>Consumers </a:t>
            </a:r>
            <a:r>
              <a:rPr lang="en-US" sz="2000" dirty="0"/>
              <a:t>of developed countries tend to be brand oriented and have high willingness to pay for particular brands. Brands are one of critical factors determining consumers’ choices (</a:t>
            </a:r>
            <a:r>
              <a:rPr lang="en-US" sz="2000" dirty="0" err="1"/>
              <a:t>Bronnenberg</a:t>
            </a:r>
            <a:r>
              <a:rPr lang="en-US" sz="2000" dirty="0"/>
              <a:t>, </a:t>
            </a:r>
            <a:r>
              <a:rPr lang="en-US" sz="2000" dirty="0" err="1"/>
              <a:t>Dube</a:t>
            </a:r>
            <a:r>
              <a:rPr lang="en-US" sz="2000" dirty="0"/>
              <a:t> and </a:t>
            </a:r>
            <a:r>
              <a:rPr lang="en-US" sz="2000" dirty="0" err="1"/>
              <a:t>Gentzkow</a:t>
            </a:r>
            <a:r>
              <a:rPr lang="en-US" sz="2000" dirty="0"/>
              <a:t>, 2012). </a:t>
            </a:r>
            <a:endParaRPr lang="en-US" sz="2000" dirty="0" smtClean="0"/>
          </a:p>
          <a:p>
            <a:endParaRPr lang="en-US" sz="2000" dirty="0" smtClean="0"/>
          </a:p>
          <a:p>
            <a:r>
              <a:rPr lang="en-US" sz="2000" dirty="0" smtClean="0"/>
              <a:t>Compared </a:t>
            </a:r>
            <a:r>
              <a:rPr lang="en-US" sz="2000" dirty="0"/>
              <a:t>with non-branded products with equal or even lower costs, the labels of international brands strengthen the competitiveness of “Made in China” products and enhance their appeal to consumers. </a:t>
            </a:r>
            <a:endParaRPr lang="en-US" sz="2000" dirty="0" smtClean="0"/>
          </a:p>
          <a:p>
            <a:endParaRPr lang="en-US" sz="2000" dirty="0" smtClean="0"/>
          </a:p>
          <a:p>
            <a:r>
              <a:rPr lang="en-US" sz="2000" dirty="0" smtClean="0"/>
              <a:t>The </a:t>
            </a:r>
            <a:r>
              <a:rPr lang="en-US" sz="2000" dirty="0"/>
              <a:t>preferences of brand-oriented consumers are implicitly transformed into the demand for “Made in China” </a:t>
            </a:r>
            <a:r>
              <a:rPr lang="en-US" sz="2000" dirty="0" smtClean="0"/>
              <a:t>products.</a:t>
            </a:r>
          </a:p>
          <a:p>
            <a:pPr marL="0" indent="0">
              <a:buNone/>
            </a:pPr>
            <a:endParaRPr lang="en-US" sz="2000" dirty="0" smtClean="0"/>
          </a:p>
          <a:p>
            <a:r>
              <a:rPr lang="en-US" sz="2000" dirty="0" smtClean="0"/>
              <a:t> </a:t>
            </a:r>
            <a:r>
              <a:rPr lang="en-US" sz="2000" dirty="0"/>
              <a:t>B</a:t>
            </a:r>
            <a:r>
              <a:rPr lang="en-US" sz="2000" dirty="0" smtClean="0"/>
              <a:t>randed </a:t>
            </a:r>
            <a:r>
              <a:rPr lang="en-US" sz="2000" dirty="0"/>
              <a:t>clothing constitute the majority of European clothing market with around </a:t>
            </a:r>
            <a:r>
              <a:rPr lang="en-US" sz="2000" dirty="0">
                <a:solidFill>
                  <a:srgbClr val="FF0000"/>
                </a:solidFill>
              </a:rPr>
              <a:t>80% market share</a:t>
            </a:r>
            <a:r>
              <a:rPr lang="en-US" sz="2000" dirty="0"/>
              <a:t>, only </a:t>
            </a:r>
            <a:r>
              <a:rPr lang="en-US" sz="2000" dirty="0">
                <a:solidFill>
                  <a:srgbClr val="008000"/>
                </a:solidFill>
              </a:rPr>
              <a:t>20%</a:t>
            </a:r>
            <a:r>
              <a:rPr lang="en-US" sz="2000" dirty="0"/>
              <a:t> left to private labels and non-branded clothing (Copenhagen Economics, 2013). </a:t>
            </a:r>
            <a:endParaRPr lang="en-US" altLang="ja-JP" sz="2000" dirty="0" smtClean="0"/>
          </a:p>
        </p:txBody>
      </p:sp>
      <p:sp>
        <p:nvSpPr>
          <p:cNvPr id="28673" name="Date Placeholder 3"/>
          <p:cNvSpPr>
            <a:spLocks noGrp="1"/>
          </p:cNvSpPr>
          <p:nvPr>
            <p:ph type="dt" sz="half" idx="10"/>
          </p:nvPr>
        </p:nvSpPr>
        <p:spPr bwMode="auto">
          <a:noFill/>
          <a:ln>
            <a:miter lim="800000"/>
            <a:headEnd/>
            <a:tailEnd/>
          </a:ln>
        </p:spPr>
        <p:txBody>
          <a:bodyPr/>
          <a:lstStyle/>
          <a:p>
            <a:fld id="{064A75ED-5448-4595-A68A-0B25DDF13708}" type="datetime1">
              <a:rPr lang="ja-JP" altLang="en-US" smtClean="0"/>
              <a:pPr/>
              <a:t>2015/6/5</a:t>
            </a:fld>
            <a:endParaRPr lang="en-US" altLang="ja-JP" smtClean="0"/>
          </a:p>
        </p:txBody>
      </p:sp>
      <p:sp>
        <p:nvSpPr>
          <p:cNvPr id="28674" name="Slide Number Placeholder 5"/>
          <p:cNvSpPr>
            <a:spLocks noGrp="1"/>
          </p:cNvSpPr>
          <p:nvPr>
            <p:ph type="sldNum" sz="quarter" idx="12"/>
          </p:nvPr>
        </p:nvSpPr>
        <p:spPr bwMode="auto">
          <a:noFill/>
          <a:ln>
            <a:miter lim="800000"/>
            <a:headEnd/>
            <a:tailEnd/>
          </a:ln>
        </p:spPr>
        <p:txBody>
          <a:bodyPr/>
          <a:lstStyle/>
          <a:p>
            <a:fld id="{45DCBCD9-A113-4023-AA3A-43658B94850F}" type="slidenum">
              <a:rPr lang="ja-JP" altLang="en-US" smtClean="0"/>
              <a:pPr/>
              <a:t>7</a:t>
            </a:fld>
            <a:endParaRPr lang="en-US" altLang="ja-JP" smtClean="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8229600" cy="914400"/>
          </a:xfrm>
        </p:spPr>
        <p:txBody>
          <a:bodyPr/>
          <a:lstStyle/>
          <a:p>
            <a:pPr>
              <a:lnSpc>
                <a:spcPct val="100000"/>
              </a:lnSpc>
            </a:pPr>
            <a:r>
              <a:rPr lang="en-US" sz="3200" dirty="0"/>
              <a:t>Spillover Effects of </a:t>
            </a:r>
            <a:r>
              <a:rPr lang="en-US" sz="3200" dirty="0" smtClean="0"/>
              <a:t>GVCs</a:t>
            </a:r>
            <a:r>
              <a:rPr lang="en-US" sz="3200" dirty="0"/>
              <a:t> </a:t>
            </a:r>
            <a:r>
              <a:rPr lang="en-US" sz="3200" dirty="0" smtClean="0"/>
              <a:t>II: Technology Innovations</a:t>
            </a:r>
            <a:endParaRPr lang="en-US" sz="3200" dirty="0"/>
          </a:p>
        </p:txBody>
      </p:sp>
      <p:sp>
        <p:nvSpPr>
          <p:cNvPr id="3" name="Content Placeholder 2"/>
          <p:cNvSpPr>
            <a:spLocks noGrp="1"/>
          </p:cNvSpPr>
          <p:nvPr>
            <p:ph idx="1"/>
          </p:nvPr>
        </p:nvSpPr>
        <p:spPr>
          <a:xfrm>
            <a:off x="457200" y="1219200"/>
            <a:ext cx="8229600" cy="5257800"/>
          </a:xfrm>
        </p:spPr>
        <p:txBody>
          <a:bodyPr>
            <a:normAutofit fontScale="92500" lnSpcReduction="20000"/>
          </a:bodyPr>
          <a:lstStyle/>
          <a:p>
            <a:r>
              <a:rPr lang="en-US" sz="2100" dirty="0"/>
              <a:t>T</a:t>
            </a:r>
            <a:r>
              <a:rPr lang="en-US" sz="2100" dirty="0" smtClean="0"/>
              <a:t>o </a:t>
            </a:r>
            <a:r>
              <a:rPr lang="en-US" sz="2100" dirty="0"/>
              <a:t>a large extent, new and fast growing markets have been nurtured by technology innovations and product inventions. </a:t>
            </a:r>
            <a:endParaRPr lang="en-US" sz="2100" dirty="0" smtClean="0"/>
          </a:p>
          <a:p>
            <a:pPr marL="0" indent="0">
              <a:buNone/>
            </a:pPr>
            <a:endParaRPr lang="en-US" sz="2100" dirty="0" smtClean="0"/>
          </a:p>
          <a:p>
            <a:r>
              <a:rPr lang="en-US" sz="2100" dirty="0"/>
              <a:t>In 2012, ICT goods emerged as one of top products traded globally. The world imports of ICT goods rose to US$2 trillion, about 11% of world merchandise trade and exceeded trade in agriculture and motor vehicle (UNCTAD, 2014). </a:t>
            </a:r>
            <a:endParaRPr lang="en-US" sz="2100" dirty="0" smtClean="0"/>
          </a:p>
          <a:p>
            <a:pPr marL="0" indent="0">
              <a:buNone/>
            </a:pPr>
            <a:endParaRPr lang="en-US" sz="2100" dirty="0" smtClean="0"/>
          </a:p>
          <a:p>
            <a:r>
              <a:rPr lang="en-US" sz="2100" dirty="0" smtClean="0"/>
              <a:t>If </a:t>
            </a:r>
            <a:r>
              <a:rPr lang="en-US" sz="2100" dirty="0"/>
              <a:t>not all, most of intellectual properties of ICT products are owned by MNEs of developed countries </a:t>
            </a:r>
            <a:endParaRPr lang="en-US" sz="2100" dirty="0" smtClean="0"/>
          </a:p>
          <a:p>
            <a:endParaRPr lang="en-US" sz="2100" dirty="0" smtClean="0"/>
          </a:p>
          <a:p>
            <a:r>
              <a:rPr lang="en-US" sz="2100" dirty="0" smtClean="0"/>
              <a:t>By </a:t>
            </a:r>
            <a:r>
              <a:rPr lang="en-US" sz="2100" dirty="0"/>
              <a:t>participating in the value chains of high-tech products and specializing on low value added </a:t>
            </a:r>
            <a:r>
              <a:rPr lang="en-US" sz="2100" dirty="0" smtClean="0"/>
              <a:t>segments, </a:t>
            </a:r>
            <a:r>
              <a:rPr lang="en-US" sz="2100" dirty="0"/>
              <a:t>Chinese firms </a:t>
            </a:r>
            <a:r>
              <a:rPr lang="en-US" sz="2100" dirty="0" smtClean="0"/>
              <a:t>can </a:t>
            </a:r>
            <a:r>
              <a:rPr lang="en-US" sz="2100" dirty="0"/>
              <a:t>join the value creation process of high-tech </a:t>
            </a:r>
            <a:r>
              <a:rPr lang="en-US" sz="2100" dirty="0" smtClean="0"/>
              <a:t>products.</a:t>
            </a:r>
          </a:p>
          <a:p>
            <a:endParaRPr lang="en-US" sz="2100" dirty="0" smtClean="0"/>
          </a:p>
          <a:p>
            <a:r>
              <a:rPr lang="en-US" sz="2100" dirty="0" smtClean="0"/>
              <a:t>China’s </a:t>
            </a:r>
            <a:r>
              <a:rPr lang="en-US" sz="2100" dirty="0"/>
              <a:t>leading positions in exports of laptop computers, digital cameras, mobiles and other similar ICT products have been achieved via specializing on low value added task-assembly of those products rather than indigenous technology innovations. </a:t>
            </a:r>
            <a:endParaRPr lang="en-US" sz="2100" dirty="0" smtClean="0"/>
          </a:p>
          <a:p>
            <a:endParaRPr lang="en-US" dirty="0" smtClean="0"/>
          </a:p>
          <a:p>
            <a:endParaRPr lang="en-US" dirty="0"/>
          </a:p>
        </p:txBody>
      </p:sp>
      <p:sp>
        <p:nvSpPr>
          <p:cNvPr id="4" name="Date Placeholder 3"/>
          <p:cNvSpPr>
            <a:spLocks noGrp="1"/>
          </p:cNvSpPr>
          <p:nvPr>
            <p:ph type="dt" sz="half" idx="10"/>
          </p:nvPr>
        </p:nvSpPr>
        <p:spPr/>
        <p:txBody>
          <a:bodyPr/>
          <a:lstStyle/>
          <a:p>
            <a:pPr>
              <a:defRPr/>
            </a:pPr>
            <a:fld id="{66DF2FA0-17B6-4B11-AFE3-CBF5A77AE38B}" type="datetime1">
              <a:rPr lang="ja-JP" altLang="en-US" smtClean="0"/>
              <a:pPr>
                <a:defRPr/>
              </a:pPr>
              <a:t>2015/6/5</a:t>
            </a:fld>
            <a:endParaRPr lang="en-US" altLang="ja-JP"/>
          </a:p>
        </p:txBody>
      </p:sp>
      <p:sp>
        <p:nvSpPr>
          <p:cNvPr id="5" name="Slide Number Placeholder 4"/>
          <p:cNvSpPr>
            <a:spLocks noGrp="1"/>
          </p:cNvSpPr>
          <p:nvPr>
            <p:ph type="sldNum" sz="quarter" idx="12"/>
          </p:nvPr>
        </p:nvSpPr>
        <p:spPr/>
        <p:txBody>
          <a:bodyPr/>
          <a:lstStyle/>
          <a:p>
            <a:pPr>
              <a:defRPr/>
            </a:pPr>
            <a:fld id="{71409D2C-5F32-4D2D-A417-80FFA1945D69}" type="slidenum">
              <a:rPr lang="ja-JP" altLang="en-US" smtClean="0"/>
              <a:pPr>
                <a:defRPr/>
              </a:pPr>
              <a:t>8</a:t>
            </a:fld>
            <a:endParaRPr lang="en-US" altLang="ja-JP"/>
          </a:p>
        </p:txBody>
      </p:sp>
    </p:spTree>
    <p:extLst>
      <p:ext uri="{BB962C8B-B14F-4D97-AF65-F5344CB8AC3E}">
        <p14:creationId xmlns:p14="http://schemas.microsoft.com/office/powerpoint/2010/main" val="150440746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6473" y="228600"/>
            <a:ext cx="8229600" cy="1066800"/>
          </a:xfrm>
        </p:spPr>
        <p:txBody>
          <a:bodyPr/>
          <a:lstStyle/>
          <a:p>
            <a:pPr>
              <a:lnSpc>
                <a:spcPct val="100000"/>
              </a:lnSpc>
            </a:pPr>
            <a:r>
              <a:rPr lang="en-US" sz="3200" dirty="0"/>
              <a:t>Spillover Effects of </a:t>
            </a:r>
            <a:r>
              <a:rPr lang="en-US" sz="3200" dirty="0" smtClean="0"/>
              <a:t>GVCs III: Distribution Networks</a:t>
            </a:r>
            <a:endParaRPr lang="en-US" sz="3200" dirty="0"/>
          </a:p>
        </p:txBody>
      </p:sp>
      <p:sp>
        <p:nvSpPr>
          <p:cNvPr id="3" name="Content Placeholder 2"/>
          <p:cNvSpPr>
            <a:spLocks noGrp="1"/>
          </p:cNvSpPr>
          <p:nvPr>
            <p:ph idx="1"/>
          </p:nvPr>
        </p:nvSpPr>
        <p:spPr>
          <a:xfrm>
            <a:off x="457200" y="1371600"/>
            <a:ext cx="8229600" cy="4754563"/>
          </a:xfrm>
        </p:spPr>
        <p:txBody>
          <a:bodyPr>
            <a:normAutofit fontScale="85000" lnSpcReduction="20000"/>
          </a:bodyPr>
          <a:lstStyle/>
          <a:p>
            <a:r>
              <a:rPr lang="en-US" dirty="0" smtClean="0"/>
              <a:t>Distribution: The </a:t>
            </a:r>
            <a:r>
              <a:rPr lang="en-US" dirty="0"/>
              <a:t>existence of basic marketing and distribution infrastructure is prerequisite for supply and demand to be interconnected with one </a:t>
            </a:r>
            <a:r>
              <a:rPr lang="en-US" dirty="0" smtClean="0"/>
              <a:t>another </a:t>
            </a:r>
            <a:r>
              <a:rPr lang="en-US" dirty="0"/>
              <a:t>(</a:t>
            </a:r>
            <a:r>
              <a:rPr lang="en-US" dirty="0" err="1"/>
              <a:t>Wgan</a:t>
            </a:r>
            <a:r>
              <a:rPr lang="en-US" dirty="0"/>
              <a:t> and </a:t>
            </a:r>
            <a:r>
              <a:rPr lang="en-US" dirty="0" err="1"/>
              <a:t>Mody</a:t>
            </a:r>
            <a:r>
              <a:rPr lang="en-US" dirty="0"/>
              <a:t>, 1992). </a:t>
            </a:r>
            <a:endParaRPr lang="en-US" dirty="0" smtClean="0"/>
          </a:p>
          <a:p>
            <a:pPr marL="0" indent="0">
              <a:buNone/>
            </a:pPr>
            <a:endParaRPr lang="en-US" dirty="0" smtClean="0"/>
          </a:p>
          <a:p>
            <a:r>
              <a:rPr lang="en-US" dirty="0"/>
              <a:t>T</a:t>
            </a:r>
            <a:r>
              <a:rPr lang="en-US" dirty="0" smtClean="0"/>
              <a:t>he </a:t>
            </a:r>
            <a:r>
              <a:rPr lang="en-US" dirty="0"/>
              <a:t>required buyer-seller relations for exporting commodities to foreign markets are naturally built in GVCs. For firms without their own global distribution networks, joining GVCs can mitigate information deficiency, reduce transaction costs and facilitate the market access. </a:t>
            </a:r>
            <a:endParaRPr lang="en-US" dirty="0" smtClean="0"/>
          </a:p>
          <a:p>
            <a:endParaRPr lang="en-US" dirty="0" smtClean="0"/>
          </a:p>
          <a:p>
            <a:r>
              <a:rPr lang="en-US" dirty="0" smtClean="0"/>
              <a:t> </a:t>
            </a:r>
            <a:r>
              <a:rPr lang="en-US" dirty="0"/>
              <a:t>Wal-Mart, if counted as a “nation”, is the 7</a:t>
            </a:r>
            <a:r>
              <a:rPr lang="en-US" baseline="30000" dirty="0"/>
              <a:t>th</a:t>
            </a:r>
            <a:r>
              <a:rPr lang="en-US" dirty="0"/>
              <a:t> largest trading partner of China and importing more than $18 billion goods from China annually (Lee, </a:t>
            </a:r>
            <a:r>
              <a:rPr lang="en-US" dirty="0" err="1"/>
              <a:t>Gereffi</a:t>
            </a:r>
            <a:r>
              <a:rPr lang="en-US" dirty="0"/>
              <a:t> and </a:t>
            </a:r>
            <a:r>
              <a:rPr lang="en-US" dirty="0" err="1"/>
              <a:t>Barrientos</a:t>
            </a:r>
            <a:r>
              <a:rPr lang="en-US" dirty="0"/>
              <a:t>, 2011). </a:t>
            </a:r>
            <a:endParaRPr lang="en-US" dirty="0" smtClean="0"/>
          </a:p>
          <a:p>
            <a:pPr marL="0" indent="0">
              <a:buNone/>
            </a:pPr>
            <a:endParaRPr lang="en-US" dirty="0" smtClean="0"/>
          </a:p>
          <a:p>
            <a:r>
              <a:rPr lang="en-US" dirty="0" smtClean="0"/>
              <a:t>The </a:t>
            </a:r>
            <a:r>
              <a:rPr lang="en-US" dirty="0"/>
              <a:t>retail networks of Wal-Mart provide essential marketing and distributions infrastructure for “Made in China” products. </a:t>
            </a:r>
          </a:p>
          <a:p>
            <a:endParaRPr lang="en-US" dirty="0"/>
          </a:p>
        </p:txBody>
      </p:sp>
      <p:sp>
        <p:nvSpPr>
          <p:cNvPr id="4" name="Date Placeholder 3"/>
          <p:cNvSpPr>
            <a:spLocks noGrp="1"/>
          </p:cNvSpPr>
          <p:nvPr>
            <p:ph type="dt" sz="half" idx="10"/>
          </p:nvPr>
        </p:nvSpPr>
        <p:spPr/>
        <p:txBody>
          <a:bodyPr/>
          <a:lstStyle/>
          <a:p>
            <a:pPr>
              <a:defRPr/>
            </a:pPr>
            <a:fld id="{66DF2FA0-17B6-4B11-AFE3-CBF5A77AE38B}" type="datetime1">
              <a:rPr lang="ja-JP" altLang="en-US" smtClean="0"/>
              <a:pPr>
                <a:defRPr/>
              </a:pPr>
              <a:t>2015/6/5</a:t>
            </a:fld>
            <a:endParaRPr lang="en-US" altLang="ja-JP"/>
          </a:p>
        </p:txBody>
      </p:sp>
      <p:sp>
        <p:nvSpPr>
          <p:cNvPr id="5" name="Slide Number Placeholder 4"/>
          <p:cNvSpPr>
            <a:spLocks noGrp="1"/>
          </p:cNvSpPr>
          <p:nvPr>
            <p:ph type="sldNum" sz="quarter" idx="12"/>
          </p:nvPr>
        </p:nvSpPr>
        <p:spPr/>
        <p:txBody>
          <a:bodyPr/>
          <a:lstStyle/>
          <a:p>
            <a:pPr>
              <a:defRPr/>
            </a:pPr>
            <a:fld id="{71409D2C-5F32-4D2D-A417-80FFA1945D69}" type="slidenum">
              <a:rPr lang="ja-JP" altLang="en-US" smtClean="0"/>
              <a:pPr>
                <a:defRPr/>
              </a:pPr>
              <a:t>9</a:t>
            </a:fld>
            <a:endParaRPr lang="en-US" altLang="ja-JP"/>
          </a:p>
        </p:txBody>
      </p:sp>
    </p:spTree>
    <p:extLst>
      <p:ext uri="{BB962C8B-B14F-4D97-AF65-F5344CB8AC3E}">
        <p14:creationId xmlns:p14="http://schemas.microsoft.com/office/powerpoint/2010/main" val="356477098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xecutive">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Executive">
      <a:maj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Executive.thmx</Template>
  <TotalTime>7073</TotalTime>
  <Words>1981</Words>
  <Application>Microsoft Office PowerPoint</Application>
  <PresentationFormat>如螢幕大小 (4:3)</PresentationFormat>
  <Paragraphs>186</Paragraphs>
  <Slides>20</Slides>
  <Notes>3</Notes>
  <HiddenSlides>0</HiddenSlides>
  <MMClips>0</MMClips>
  <ScaleCrop>false</ScaleCrop>
  <HeadingPairs>
    <vt:vector size="8" baseType="variant">
      <vt:variant>
        <vt:lpstr>使用字型</vt:lpstr>
      </vt:variant>
      <vt:variant>
        <vt:i4>9</vt:i4>
      </vt:variant>
      <vt:variant>
        <vt:lpstr>佈景主題</vt:lpstr>
      </vt:variant>
      <vt:variant>
        <vt:i4>1</vt:i4>
      </vt:variant>
      <vt:variant>
        <vt:lpstr>內嵌 OLE 伺服程式</vt:lpstr>
      </vt:variant>
      <vt:variant>
        <vt:i4>2</vt:i4>
      </vt:variant>
      <vt:variant>
        <vt:lpstr>投影片標題</vt:lpstr>
      </vt:variant>
      <vt:variant>
        <vt:i4>20</vt:i4>
      </vt:variant>
    </vt:vector>
  </HeadingPairs>
  <TitlesOfParts>
    <vt:vector size="32" baseType="lpstr">
      <vt:lpstr>HGS明朝E</vt:lpstr>
      <vt:lpstr>ＭＳ ゴシック</vt:lpstr>
      <vt:lpstr>ＭＳ Ｐゴシック</vt:lpstr>
      <vt:lpstr>Arial</vt:lpstr>
      <vt:lpstr>Calibri</vt:lpstr>
      <vt:lpstr>Century Gothic</vt:lpstr>
      <vt:lpstr>Courier New</vt:lpstr>
      <vt:lpstr>Palatino Linotype</vt:lpstr>
      <vt:lpstr>Times New Roman</vt:lpstr>
      <vt:lpstr>Executive</vt:lpstr>
      <vt:lpstr>Equation</vt:lpstr>
      <vt:lpstr>Document</vt:lpstr>
      <vt:lpstr>Global Value Chains and China’s Exports to High Income Countries</vt:lpstr>
      <vt:lpstr>Why are Chinese Exports so Competitive?</vt:lpstr>
      <vt:lpstr>Questions Cannot be Answered by Comparative Advantage </vt:lpstr>
      <vt:lpstr>GVCs in Actions</vt:lpstr>
      <vt:lpstr>Our Hypotheses</vt:lpstr>
      <vt:lpstr>What Are Global Value Chains?</vt:lpstr>
      <vt:lpstr>Spillover Effects of GVCs I: Brands </vt:lpstr>
      <vt:lpstr>Spillover Effects of GVCs II: Technology Innovations</vt:lpstr>
      <vt:lpstr>Spillover Effects of GVCs III: Distribution Networks</vt:lpstr>
      <vt:lpstr>GVCs and China’s Exports I: the iPhone Trade</vt:lpstr>
      <vt:lpstr>PowerPoint 簡報</vt:lpstr>
      <vt:lpstr>PowerPoint 簡報</vt:lpstr>
      <vt:lpstr>The Intensities of Processing Exports in China’s Bilateral Exports</vt:lpstr>
      <vt:lpstr> Processing Exports and the Income of China’s trading partners </vt:lpstr>
      <vt:lpstr>Processing Exports and the Income of Importing Countries: Econometric Analysis</vt:lpstr>
      <vt:lpstr>PowerPoint 簡報</vt:lpstr>
      <vt:lpstr>PowerPoint 簡報</vt:lpstr>
      <vt:lpstr>PowerPoint 簡報</vt:lpstr>
      <vt:lpstr>Concluding Remarks</vt:lpstr>
      <vt:lpstr>Thank you!  For questions, please contact Prof. Yuqing Xing at yuqing_xing@grips.ac.jp</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China’s OFDI</dc:title>
  <dc:creator>manisha</dc:creator>
  <cp:lastModifiedBy>Stella Chen</cp:lastModifiedBy>
  <cp:revision>405</cp:revision>
  <dcterms:created xsi:type="dcterms:W3CDTF">2011-09-30T03:06:00Z</dcterms:created>
  <dcterms:modified xsi:type="dcterms:W3CDTF">2015-06-05T02:29:06Z</dcterms:modified>
</cp:coreProperties>
</file>