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48"/>
  </p:notesMasterIdLst>
  <p:handoutMasterIdLst>
    <p:handoutMasterId r:id="rId49"/>
  </p:handoutMasterIdLst>
  <p:sldIdLst>
    <p:sldId id="285" r:id="rId2"/>
    <p:sldId id="301" r:id="rId3"/>
    <p:sldId id="258" r:id="rId4"/>
    <p:sldId id="259" r:id="rId5"/>
    <p:sldId id="267" r:id="rId6"/>
    <p:sldId id="270" r:id="rId7"/>
    <p:sldId id="286" r:id="rId8"/>
    <p:sldId id="302" r:id="rId9"/>
    <p:sldId id="261" r:id="rId10"/>
    <p:sldId id="262" r:id="rId11"/>
    <p:sldId id="291" r:id="rId12"/>
    <p:sldId id="283" r:id="rId13"/>
    <p:sldId id="263" r:id="rId14"/>
    <p:sldId id="272" r:id="rId15"/>
    <p:sldId id="268" r:id="rId16"/>
    <p:sldId id="299" r:id="rId17"/>
    <p:sldId id="303" r:id="rId18"/>
    <p:sldId id="273" r:id="rId19"/>
    <p:sldId id="274" r:id="rId20"/>
    <p:sldId id="278" r:id="rId21"/>
    <p:sldId id="275" r:id="rId22"/>
    <p:sldId id="277" r:id="rId23"/>
    <p:sldId id="279" r:id="rId24"/>
    <p:sldId id="281" r:id="rId25"/>
    <p:sldId id="309" r:id="rId26"/>
    <p:sldId id="304" r:id="rId27"/>
    <p:sldId id="276" r:id="rId28"/>
    <p:sldId id="305" r:id="rId29"/>
    <p:sldId id="296" r:id="rId30"/>
    <p:sldId id="297" r:id="rId31"/>
    <p:sldId id="298" r:id="rId32"/>
    <p:sldId id="295" r:id="rId33"/>
    <p:sldId id="307" r:id="rId34"/>
    <p:sldId id="306"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Lst>
  <p:sldSz cx="9144000" cy="6858000" type="screen4x3"/>
  <p:notesSz cx="6669088"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3F9F2-5A38-41D1-A0A7-11DA26B25FC2}" type="doc">
      <dgm:prSet loTypeId="urn:microsoft.com/office/officeart/2005/8/layout/balance1" loCatId="relationship" qsTypeId="urn:microsoft.com/office/officeart/2005/8/quickstyle/simple4" qsCatId="simple" csTypeId="urn:microsoft.com/office/officeart/2005/8/colors/accent2_2" csCatId="accent2" phldr="1"/>
      <dgm:spPr/>
      <dgm:t>
        <a:bodyPr/>
        <a:lstStyle/>
        <a:p>
          <a:endParaRPr lang="zh-TW" altLang="en-US"/>
        </a:p>
      </dgm:t>
    </dgm:pt>
    <dgm:pt modelId="{655239BC-3A4E-4D1F-8967-CB93ACDDAFC9}">
      <dgm:prSet phldrT="[文字]" custT="1"/>
      <dgm:spPr>
        <a:solidFill>
          <a:schemeClr val="accent2">
            <a:lumMod val="60000"/>
            <a:lumOff val="40000"/>
            <a:alpha val="90000"/>
          </a:schemeClr>
        </a:solidFill>
      </dgm:spPr>
      <dgm:t>
        <a:bodyPr/>
        <a:lstStyle/>
        <a:p>
          <a:r>
            <a:rPr lang="zh-TW" altLang="en-US" sz="3200" b="1" dirty="0" smtClean="0">
              <a:solidFill>
                <a:schemeClr val="bg1"/>
              </a:solidFill>
              <a:latin typeface="微軟正黑體" pitchFamily="34" charset="-120"/>
              <a:ea typeface="微軟正黑體" pitchFamily="34" charset="-120"/>
            </a:rPr>
            <a:t>小賣家</a:t>
          </a:r>
          <a:endParaRPr lang="zh-TW" altLang="en-US" sz="3200" b="1" dirty="0">
            <a:solidFill>
              <a:schemeClr val="bg1"/>
            </a:solidFill>
            <a:latin typeface="微軟正黑體" pitchFamily="34" charset="-120"/>
            <a:ea typeface="微軟正黑體" pitchFamily="34" charset="-120"/>
          </a:endParaRPr>
        </a:p>
      </dgm:t>
    </dgm:pt>
    <dgm:pt modelId="{3C33994B-8A83-4A0E-8EBE-4CB40B4D7269}" type="parTrans" cxnId="{738B50F6-8ADD-467C-ACFF-611ADE8CB69A}">
      <dgm:prSet/>
      <dgm:spPr/>
      <dgm:t>
        <a:bodyPr/>
        <a:lstStyle/>
        <a:p>
          <a:endParaRPr lang="zh-TW" altLang="en-US" sz="2000" b="1">
            <a:latin typeface="微軟正黑體" pitchFamily="34" charset="-120"/>
            <a:ea typeface="微軟正黑體" pitchFamily="34" charset="-120"/>
          </a:endParaRPr>
        </a:p>
      </dgm:t>
    </dgm:pt>
    <dgm:pt modelId="{4E02E1C2-88FA-4129-8FA9-EB408188FFE2}" type="sibTrans" cxnId="{738B50F6-8ADD-467C-ACFF-611ADE8CB69A}">
      <dgm:prSet/>
      <dgm:spPr/>
      <dgm:t>
        <a:bodyPr/>
        <a:lstStyle/>
        <a:p>
          <a:endParaRPr lang="zh-TW" altLang="en-US" sz="2000" b="1">
            <a:latin typeface="微軟正黑體" pitchFamily="34" charset="-120"/>
            <a:ea typeface="微軟正黑體" pitchFamily="34" charset="-120"/>
          </a:endParaRPr>
        </a:p>
      </dgm:t>
    </dgm:pt>
    <dgm:pt modelId="{6919CDDC-5B76-42B0-BAF3-536C31C6C7BC}">
      <dgm:prSet phldrT="[文字]" custT="1"/>
      <dgm:spPr>
        <a:solidFill>
          <a:schemeClr val="accent2">
            <a:lumMod val="20000"/>
            <a:lumOff val="80000"/>
          </a:schemeClr>
        </a:solidFill>
      </dgm:spPr>
      <dgm:t>
        <a:bodyPr/>
        <a:lstStyle/>
        <a:p>
          <a:r>
            <a:rPr lang="zh-TW" altLang="en-US" sz="2400" b="1" dirty="0" smtClean="0">
              <a:latin typeface="微軟正黑體" pitchFamily="34" charset="-120"/>
              <a:ea typeface="微軟正黑體" pitchFamily="34" charset="-120"/>
            </a:rPr>
            <a:t>轉帳匯款</a:t>
          </a:r>
          <a:endParaRPr lang="zh-TW" altLang="en-US" sz="2400" b="1" dirty="0">
            <a:latin typeface="微軟正黑體" pitchFamily="34" charset="-120"/>
            <a:ea typeface="微軟正黑體" pitchFamily="34" charset="-120"/>
          </a:endParaRPr>
        </a:p>
      </dgm:t>
    </dgm:pt>
    <dgm:pt modelId="{FB8419C6-2455-41BD-BB05-CBD57BD14B87}" type="parTrans" cxnId="{7B29915F-BAA3-4D85-B230-F59B38C82D07}">
      <dgm:prSet/>
      <dgm:spPr/>
      <dgm:t>
        <a:bodyPr/>
        <a:lstStyle/>
        <a:p>
          <a:endParaRPr lang="zh-TW" altLang="en-US" sz="2000" b="1">
            <a:latin typeface="微軟正黑體" pitchFamily="34" charset="-120"/>
            <a:ea typeface="微軟正黑體" pitchFamily="34" charset="-120"/>
          </a:endParaRPr>
        </a:p>
      </dgm:t>
    </dgm:pt>
    <dgm:pt modelId="{00BEAC4E-8AF5-4E30-A413-62D470D5DFD1}" type="sibTrans" cxnId="{7B29915F-BAA3-4D85-B230-F59B38C82D07}">
      <dgm:prSet/>
      <dgm:spPr/>
      <dgm:t>
        <a:bodyPr/>
        <a:lstStyle/>
        <a:p>
          <a:endParaRPr lang="zh-TW" altLang="en-US" sz="2000" b="1">
            <a:latin typeface="微軟正黑體" pitchFamily="34" charset="-120"/>
            <a:ea typeface="微軟正黑體" pitchFamily="34" charset="-120"/>
          </a:endParaRPr>
        </a:p>
      </dgm:t>
    </dgm:pt>
    <dgm:pt modelId="{46FD0A6B-B260-4A04-9D69-8C35CAC4EEB3}">
      <dgm:prSet phldrT="[文字]" custT="1"/>
      <dgm:spPr>
        <a:solidFill>
          <a:schemeClr val="tx2">
            <a:lumMod val="40000"/>
            <a:lumOff val="60000"/>
          </a:schemeClr>
        </a:solidFill>
        <a:ln>
          <a:noFill/>
        </a:ln>
      </dgm:spPr>
      <dgm:t>
        <a:bodyPr/>
        <a:lstStyle/>
        <a:p>
          <a:r>
            <a:rPr lang="zh-TW" altLang="en-US" sz="3200" b="1" dirty="0" smtClean="0">
              <a:solidFill>
                <a:schemeClr val="bg1"/>
              </a:solidFill>
              <a:latin typeface="微軟正黑體" pitchFamily="34" charset="-120"/>
              <a:ea typeface="微軟正黑體" pitchFamily="34" charset="-120"/>
            </a:rPr>
            <a:t>大商戶</a:t>
          </a:r>
          <a:endParaRPr lang="zh-TW" altLang="en-US" sz="3200" b="1" dirty="0">
            <a:solidFill>
              <a:schemeClr val="bg1"/>
            </a:solidFill>
            <a:latin typeface="微軟正黑體" pitchFamily="34" charset="-120"/>
            <a:ea typeface="微軟正黑體" pitchFamily="34" charset="-120"/>
          </a:endParaRPr>
        </a:p>
      </dgm:t>
    </dgm:pt>
    <dgm:pt modelId="{9728FDD4-A073-461E-8F28-F90725EBA7BD}" type="parTrans" cxnId="{1524E880-8DB3-4EB9-8DDB-91D3B6F6C2BD}">
      <dgm:prSet/>
      <dgm:spPr/>
      <dgm:t>
        <a:bodyPr/>
        <a:lstStyle/>
        <a:p>
          <a:endParaRPr lang="zh-TW" altLang="en-US" sz="2000" b="1">
            <a:latin typeface="微軟正黑體" pitchFamily="34" charset="-120"/>
            <a:ea typeface="微軟正黑體" pitchFamily="34" charset="-120"/>
          </a:endParaRPr>
        </a:p>
      </dgm:t>
    </dgm:pt>
    <dgm:pt modelId="{2AB85651-7462-47B4-9121-A27E92ECBE24}" type="sibTrans" cxnId="{1524E880-8DB3-4EB9-8DDB-91D3B6F6C2BD}">
      <dgm:prSet/>
      <dgm:spPr/>
      <dgm:t>
        <a:bodyPr/>
        <a:lstStyle/>
        <a:p>
          <a:endParaRPr lang="zh-TW" altLang="en-US" sz="2000" b="1">
            <a:latin typeface="微軟正黑體" pitchFamily="34" charset="-120"/>
            <a:ea typeface="微軟正黑體" pitchFamily="34" charset="-120"/>
          </a:endParaRPr>
        </a:p>
      </dgm:t>
    </dgm:pt>
    <dgm:pt modelId="{C60D651E-8C4F-49D8-B5EA-66386C700E5D}">
      <dgm:prSet phldrT="[文字]" custT="1"/>
      <dgm:spPr>
        <a:solidFill>
          <a:schemeClr val="tx2">
            <a:lumMod val="20000"/>
            <a:lumOff val="80000"/>
          </a:schemeClr>
        </a:solidFill>
        <a:ln>
          <a:noFill/>
        </a:ln>
      </dgm:spPr>
      <dgm:t>
        <a:bodyPr/>
        <a:lstStyle/>
        <a:p>
          <a:r>
            <a:rPr lang="zh-TW" altLang="en-US" sz="2400" b="1" dirty="0" smtClean="0">
              <a:latin typeface="微軟正黑體" pitchFamily="34" charset="-120"/>
              <a:ea typeface="微軟正黑體" pitchFamily="34" charset="-120"/>
            </a:rPr>
            <a:t>超取付款</a:t>
          </a:r>
          <a:endParaRPr lang="zh-TW" altLang="en-US" sz="2400" b="1" dirty="0">
            <a:latin typeface="微軟正黑體" pitchFamily="34" charset="-120"/>
            <a:ea typeface="微軟正黑體" pitchFamily="34" charset="-120"/>
          </a:endParaRPr>
        </a:p>
      </dgm:t>
    </dgm:pt>
    <dgm:pt modelId="{EA91F4DB-DFB0-4345-AABB-7E728DA31352}" type="parTrans" cxnId="{0D4851C7-7A17-4BA7-B9C4-E62C64C110FC}">
      <dgm:prSet/>
      <dgm:spPr/>
      <dgm:t>
        <a:bodyPr/>
        <a:lstStyle/>
        <a:p>
          <a:endParaRPr lang="zh-TW" altLang="en-US" sz="2000" b="1">
            <a:latin typeface="微軟正黑體" pitchFamily="34" charset="-120"/>
            <a:ea typeface="微軟正黑體" pitchFamily="34" charset="-120"/>
          </a:endParaRPr>
        </a:p>
      </dgm:t>
    </dgm:pt>
    <dgm:pt modelId="{3FB4B37B-43F4-4D3D-89BD-5D1904508407}" type="sibTrans" cxnId="{0D4851C7-7A17-4BA7-B9C4-E62C64C110FC}">
      <dgm:prSet/>
      <dgm:spPr/>
      <dgm:t>
        <a:bodyPr/>
        <a:lstStyle/>
        <a:p>
          <a:endParaRPr lang="zh-TW" altLang="en-US" sz="2000" b="1">
            <a:latin typeface="微軟正黑體" pitchFamily="34" charset="-120"/>
            <a:ea typeface="微軟正黑體" pitchFamily="34" charset="-120"/>
          </a:endParaRPr>
        </a:p>
      </dgm:t>
    </dgm:pt>
    <dgm:pt modelId="{154F452D-3832-40B8-9118-B75F69A1E3B8}">
      <dgm:prSet phldrT="[文字]" custT="1"/>
      <dgm:spPr>
        <a:solidFill>
          <a:schemeClr val="tx2">
            <a:lumMod val="20000"/>
            <a:lumOff val="80000"/>
          </a:schemeClr>
        </a:solidFill>
        <a:ln>
          <a:noFill/>
        </a:ln>
      </dgm:spPr>
      <dgm:t>
        <a:bodyPr/>
        <a:lstStyle/>
        <a:p>
          <a:r>
            <a:rPr lang="en-US" altLang="zh-TW" sz="2400" b="1" dirty="0" err="1" smtClean="0">
              <a:latin typeface="微軟正黑體" pitchFamily="34" charset="-120"/>
              <a:ea typeface="微軟正黑體" pitchFamily="34" charset="-120"/>
            </a:rPr>
            <a:t>webATM</a:t>
          </a:r>
          <a:endParaRPr lang="zh-TW" altLang="en-US" sz="2400" b="1" dirty="0">
            <a:latin typeface="微軟正黑體" pitchFamily="34" charset="-120"/>
            <a:ea typeface="微軟正黑體" pitchFamily="34" charset="-120"/>
          </a:endParaRPr>
        </a:p>
      </dgm:t>
    </dgm:pt>
    <dgm:pt modelId="{2F20D990-E8C1-4459-80D9-BCCA834C26BE}" type="parTrans" cxnId="{F3FDC8E0-DE57-48EF-9B60-1EBBC467DB7A}">
      <dgm:prSet/>
      <dgm:spPr/>
      <dgm:t>
        <a:bodyPr/>
        <a:lstStyle/>
        <a:p>
          <a:endParaRPr lang="zh-TW" altLang="en-US" sz="2000" b="1">
            <a:latin typeface="微軟正黑體" pitchFamily="34" charset="-120"/>
            <a:ea typeface="微軟正黑體" pitchFamily="34" charset="-120"/>
          </a:endParaRPr>
        </a:p>
      </dgm:t>
    </dgm:pt>
    <dgm:pt modelId="{9B381220-286C-4C91-99FB-8688B635E3D4}" type="sibTrans" cxnId="{F3FDC8E0-DE57-48EF-9B60-1EBBC467DB7A}">
      <dgm:prSet/>
      <dgm:spPr/>
      <dgm:t>
        <a:bodyPr/>
        <a:lstStyle/>
        <a:p>
          <a:endParaRPr lang="zh-TW" altLang="en-US" sz="2000" b="1">
            <a:latin typeface="微軟正黑體" pitchFamily="34" charset="-120"/>
            <a:ea typeface="微軟正黑體" pitchFamily="34" charset="-120"/>
          </a:endParaRPr>
        </a:p>
      </dgm:t>
    </dgm:pt>
    <dgm:pt modelId="{7F89A510-08BF-43E4-944D-68C825B0372E}">
      <dgm:prSet phldrT="[文字]" custT="1"/>
      <dgm:spPr>
        <a:solidFill>
          <a:schemeClr val="tx2">
            <a:lumMod val="20000"/>
            <a:lumOff val="80000"/>
          </a:schemeClr>
        </a:solidFill>
        <a:ln>
          <a:noFill/>
        </a:ln>
      </dgm:spPr>
      <dgm:t>
        <a:bodyPr/>
        <a:lstStyle/>
        <a:p>
          <a:r>
            <a:rPr lang="zh-TW" altLang="en-US" sz="2400" b="1" dirty="0" smtClean="0">
              <a:latin typeface="微軟正黑體" pitchFamily="34" charset="-120"/>
              <a:ea typeface="微軟正黑體" pitchFamily="34" charset="-120"/>
            </a:rPr>
            <a:t>信用卡</a:t>
          </a:r>
          <a:endParaRPr lang="zh-TW" altLang="en-US" sz="2400" b="1" dirty="0">
            <a:latin typeface="微軟正黑體" pitchFamily="34" charset="-120"/>
            <a:ea typeface="微軟正黑體" pitchFamily="34" charset="-120"/>
          </a:endParaRPr>
        </a:p>
      </dgm:t>
    </dgm:pt>
    <dgm:pt modelId="{A2B3CF41-D62D-4F16-835A-45ECDAA6A2DE}" type="parTrans" cxnId="{93524712-6AC8-4483-85F2-8FF2D9C7683B}">
      <dgm:prSet/>
      <dgm:spPr/>
      <dgm:t>
        <a:bodyPr/>
        <a:lstStyle/>
        <a:p>
          <a:endParaRPr lang="zh-TW" altLang="en-US" sz="2000" b="1">
            <a:latin typeface="微軟正黑體" pitchFamily="34" charset="-120"/>
            <a:ea typeface="微軟正黑體" pitchFamily="34" charset="-120"/>
          </a:endParaRPr>
        </a:p>
      </dgm:t>
    </dgm:pt>
    <dgm:pt modelId="{C34E0652-7C9C-41ED-BB92-F89A75A4AA77}" type="sibTrans" cxnId="{93524712-6AC8-4483-85F2-8FF2D9C7683B}">
      <dgm:prSet/>
      <dgm:spPr/>
      <dgm:t>
        <a:bodyPr/>
        <a:lstStyle/>
        <a:p>
          <a:endParaRPr lang="zh-TW" altLang="en-US" sz="2000" b="1">
            <a:latin typeface="微軟正黑體" pitchFamily="34" charset="-120"/>
            <a:ea typeface="微軟正黑體" pitchFamily="34" charset="-120"/>
          </a:endParaRPr>
        </a:p>
      </dgm:t>
    </dgm:pt>
    <dgm:pt modelId="{A8957C00-AE73-42B0-8F4F-346EA19E0C64}">
      <dgm:prSet phldrT="[文字]" custT="1"/>
      <dgm:spPr>
        <a:solidFill>
          <a:schemeClr val="accent2">
            <a:lumMod val="20000"/>
            <a:lumOff val="80000"/>
          </a:schemeClr>
        </a:solidFill>
      </dgm:spPr>
      <dgm:t>
        <a:bodyPr/>
        <a:lstStyle/>
        <a:p>
          <a:r>
            <a:rPr lang="zh-TW" altLang="en-US" sz="2400" b="1" dirty="0" smtClean="0">
              <a:latin typeface="微軟正黑體" pitchFamily="34" charset="-120"/>
              <a:ea typeface="微軟正黑體" pitchFamily="34" charset="-120"/>
            </a:rPr>
            <a:t>面交</a:t>
          </a:r>
          <a:endParaRPr lang="zh-TW" altLang="en-US" sz="2400" b="1" dirty="0">
            <a:latin typeface="微軟正黑體" pitchFamily="34" charset="-120"/>
            <a:ea typeface="微軟正黑體" pitchFamily="34" charset="-120"/>
          </a:endParaRPr>
        </a:p>
      </dgm:t>
    </dgm:pt>
    <dgm:pt modelId="{34D2C0F9-B1FA-4C6A-BB78-B85E1620DF25}" type="sibTrans" cxnId="{999E5101-3A72-4286-9CA5-05530CD73684}">
      <dgm:prSet/>
      <dgm:spPr/>
      <dgm:t>
        <a:bodyPr/>
        <a:lstStyle/>
        <a:p>
          <a:endParaRPr lang="zh-TW" altLang="en-US" sz="2000" b="1">
            <a:latin typeface="微軟正黑體" pitchFamily="34" charset="-120"/>
            <a:ea typeface="微軟正黑體" pitchFamily="34" charset="-120"/>
          </a:endParaRPr>
        </a:p>
      </dgm:t>
    </dgm:pt>
    <dgm:pt modelId="{53801EDF-4155-427E-8A58-D6C274418E6B}" type="parTrans" cxnId="{999E5101-3A72-4286-9CA5-05530CD73684}">
      <dgm:prSet/>
      <dgm:spPr/>
      <dgm:t>
        <a:bodyPr/>
        <a:lstStyle/>
        <a:p>
          <a:endParaRPr lang="zh-TW" altLang="en-US" sz="2000" b="1">
            <a:latin typeface="微軟正黑體" pitchFamily="34" charset="-120"/>
            <a:ea typeface="微軟正黑體" pitchFamily="34" charset="-120"/>
          </a:endParaRPr>
        </a:p>
      </dgm:t>
    </dgm:pt>
    <dgm:pt modelId="{4EC2EE36-796F-4EF7-A9DD-D347F2A9D2B9}" type="pres">
      <dgm:prSet presAssocID="{3D83F9F2-5A38-41D1-A0A7-11DA26B25FC2}" presName="outerComposite" presStyleCnt="0">
        <dgm:presLayoutVars>
          <dgm:chMax val="2"/>
          <dgm:animLvl val="lvl"/>
          <dgm:resizeHandles val="exact"/>
        </dgm:presLayoutVars>
      </dgm:prSet>
      <dgm:spPr/>
      <dgm:t>
        <a:bodyPr/>
        <a:lstStyle/>
        <a:p>
          <a:endParaRPr lang="zh-TW" altLang="en-US"/>
        </a:p>
      </dgm:t>
    </dgm:pt>
    <dgm:pt modelId="{B55BEB7C-CB1F-42BB-992F-00600F9BE7ED}" type="pres">
      <dgm:prSet presAssocID="{3D83F9F2-5A38-41D1-A0A7-11DA26B25FC2}" presName="dummyMaxCanvas" presStyleCnt="0"/>
      <dgm:spPr/>
    </dgm:pt>
    <dgm:pt modelId="{AA829082-C2AE-476B-B31C-C8270A4FE6FA}" type="pres">
      <dgm:prSet presAssocID="{3D83F9F2-5A38-41D1-A0A7-11DA26B25FC2}" presName="parentComposite" presStyleCnt="0"/>
      <dgm:spPr/>
    </dgm:pt>
    <dgm:pt modelId="{952DF62E-BA97-4844-B4CB-49F847BB13FF}" type="pres">
      <dgm:prSet presAssocID="{3D83F9F2-5A38-41D1-A0A7-11DA26B25FC2}" presName="parent1" presStyleLbl="alignAccFollowNode1" presStyleIdx="0" presStyleCnt="4" custScaleX="108621" custLinFactNeighborX="-36647" custLinFactNeighborY="-2197">
        <dgm:presLayoutVars>
          <dgm:chMax val="4"/>
        </dgm:presLayoutVars>
      </dgm:prSet>
      <dgm:spPr/>
      <dgm:t>
        <a:bodyPr/>
        <a:lstStyle/>
        <a:p>
          <a:endParaRPr lang="zh-TW" altLang="en-US"/>
        </a:p>
      </dgm:t>
    </dgm:pt>
    <dgm:pt modelId="{518C6D02-24FD-4980-873C-51B713E6C198}" type="pres">
      <dgm:prSet presAssocID="{3D83F9F2-5A38-41D1-A0A7-11DA26B25FC2}" presName="parent2" presStyleLbl="alignAccFollowNode1" presStyleIdx="1" presStyleCnt="4" custScaleX="109749" custLinFactNeighborX="-14727" custLinFactNeighborY="-2197">
        <dgm:presLayoutVars>
          <dgm:chMax val="4"/>
        </dgm:presLayoutVars>
      </dgm:prSet>
      <dgm:spPr/>
      <dgm:t>
        <a:bodyPr/>
        <a:lstStyle/>
        <a:p>
          <a:endParaRPr lang="zh-TW" altLang="en-US"/>
        </a:p>
      </dgm:t>
    </dgm:pt>
    <dgm:pt modelId="{CFA7DF5F-0B94-4FBC-BC99-0FD2198D3A0C}" type="pres">
      <dgm:prSet presAssocID="{3D83F9F2-5A38-41D1-A0A7-11DA26B25FC2}" presName="childrenComposite" presStyleCnt="0"/>
      <dgm:spPr/>
    </dgm:pt>
    <dgm:pt modelId="{C28C9CE7-9E3C-441D-A57C-ED52A901EB2E}" type="pres">
      <dgm:prSet presAssocID="{3D83F9F2-5A38-41D1-A0A7-11DA26B25FC2}" presName="dummyMaxCanvas_ChildArea" presStyleCnt="0"/>
      <dgm:spPr/>
    </dgm:pt>
    <dgm:pt modelId="{03B676F0-D89A-4CB9-B03B-0BD989A3246E}" type="pres">
      <dgm:prSet presAssocID="{3D83F9F2-5A38-41D1-A0A7-11DA26B25FC2}" presName="fulcrum" presStyleLbl="alignAccFollowNode1" presStyleIdx="2" presStyleCnt="4" custScaleX="127472" custScaleY="87533" custLinFactNeighborX="-62272" custLinFactNeighborY="-15391"/>
      <dgm:spPr>
        <a:solidFill>
          <a:schemeClr val="bg1">
            <a:lumMod val="85000"/>
            <a:alpha val="90000"/>
          </a:schemeClr>
        </a:solidFill>
        <a:ln>
          <a:noFill/>
        </a:ln>
        <a:effectLst>
          <a:outerShdw blurRad="76200" dist="38100" dir="600000" sx="108000" sy="108000" algn="tl" rotWithShape="0">
            <a:prstClr val="black">
              <a:alpha val="0"/>
            </a:prstClr>
          </a:outerShdw>
        </a:effectLst>
      </dgm:spPr>
    </dgm:pt>
    <dgm:pt modelId="{B45D8B5E-35E7-4E90-A2C8-1DE99E3C9B63}" type="pres">
      <dgm:prSet presAssocID="{3D83F9F2-5A38-41D1-A0A7-11DA26B25FC2}" presName="balance_23" presStyleLbl="alignAccFollowNode1" presStyleIdx="3" presStyleCnt="4" custAng="58072" custLinFactNeighborX="-9340">
        <dgm:presLayoutVars>
          <dgm:bulletEnabled val="1"/>
        </dgm:presLayoutVars>
      </dgm:prSet>
      <dgm:spPr>
        <a:solidFill>
          <a:schemeClr val="bg1">
            <a:lumMod val="85000"/>
            <a:alpha val="90000"/>
          </a:schemeClr>
        </a:solidFill>
        <a:ln>
          <a:noFill/>
        </a:ln>
      </dgm:spPr>
    </dgm:pt>
    <dgm:pt modelId="{5A9B169C-F260-4595-A2B2-B6C31C7C60A9}" type="pres">
      <dgm:prSet presAssocID="{3D83F9F2-5A38-41D1-A0A7-11DA26B25FC2}" presName="right_23_1" presStyleLbl="node1" presStyleIdx="0" presStyleCnt="5" custScaleX="116504" custLinFactNeighborX="-25245">
        <dgm:presLayoutVars>
          <dgm:bulletEnabled val="1"/>
        </dgm:presLayoutVars>
      </dgm:prSet>
      <dgm:spPr/>
      <dgm:t>
        <a:bodyPr/>
        <a:lstStyle/>
        <a:p>
          <a:endParaRPr lang="zh-TW" altLang="en-US"/>
        </a:p>
      </dgm:t>
    </dgm:pt>
    <dgm:pt modelId="{7AA8E18A-7DD8-449F-93B4-A9E1CE39EEF0}" type="pres">
      <dgm:prSet presAssocID="{3D83F9F2-5A38-41D1-A0A7-11DA26B25FC2}" presName="right_23_2" presStyleLbl="node1" presStyleIdx="1" presStyleCnt="5" custScaleX="117899" custLinFactNeighborX="-24249" custLinFactNeighborY="-92937">
        <dgm:presLayoutVars>
          <dgm:bulletEnabled val="1"/>
        </dgm:presLayoutVars>
      </dgm:prSet>
      <dgm:spPr/>
      <dgm:t>
        <a:bodyPr/>
        <a:lstStyle/>
        <a:p>
          <a:endParaRPr lang="zh-TW" altLang="en-US"/>
        </a:p>
      </dgm:t>
    </dgm:pt>
    <dgm:pt modelId="{7DF86827-9AA0-4265-9D84-95BE50510262}" type="pres">
      <dgm:prSet presAssocID="{3D83F9F2-5A38-41D1-A0A7-11DA26B25FC2}" presName="right_23_3" presStyleLbl="node1" presStyleIdx="2" presStyleCnt="5" custScaleX="119773" custLinFactNeighborX="-31370" custLinFactNeighborY="89973">
        <dgm:presLayoutVars>
          <dgm:bulletEnabled val="1"/>
        </dgm:presLayoutVars>
      </dgm:prSet>
      <dgm:spPr/>
      <dgm:t>
        <a:bodyPr/>
        <a:lstStyle/>
        <a:p>
          <a:endParaRPr lang="zh-TW" altLang="en-US"/>
        </a:p>
      </dgm:t>
    </dgm:pt>
    <dgm:pt modelId="{4957E342-E896-4712-9321-E9903E701DC2}" type="pres">
      <dgm:prSet presAssocID="{3D83F9F2-5A38-41D1-A0A7-11DA26B25FC2}" presName="left_23_1" presStyleLbl="node1" presStyleIdx="3" presStyleCnt="5" custScaleX="117115" custScaleY="93614" custLinFactNeighborX="-22806">
        <dgm:presLayoutVars>
          <dgm:bulletEnabled val="1"/>
        </dgm:presLayoutVars>
      </dgm:prSet>
      <dgm:spPr/>
      <dgm:t>
        <a:bodyPr/>
        <a:lstStyle/>
        <a:p>
          <a:endParaRPr lang="zh-TW" altLang="en-US"/>
        </a:p>
      </dgm:t>
    </dgm:pt>
    <dgm:pt modelId="{A31E8C82-3737-4AD2-9121-92DC6A6015C8}" type="pres">
      <dgm:prSet presAssocID="{3D83F9F2-5A38-41D1-A0A7-11DA26B25FC2}" presName="left_23_2" presStyleLbl="node1" presStyleIdx="4" presStyleCnt="5" custScaleX="115871" custLinFactNeighborX="-21328">
        <dgm:presLayoutVars>
          <dgm:bulletEnabled val="1"/>
        </dgm:presLayoutVars>
      </dgm:prSet>
      <dgm:spPr/>
      <dgm:t>
        <a:bodyPr/>
        <a:lstStyle/>
        <a:p>
          <a:endParaRPr lang="zh-TW" altLang="en-US"/>
        </a:p>
      </dgm:t>
    </dgm:pt>
  </dgm:ptLst>
  <dgm:cxnLst>
    <dgm:cxn modelId="{26E148C5-59FF-4856-9873-5A055F0803EA}" type="presOf" srcId="{6919CDDC-5B76-42B0-BAF3-536C31C6C7BC}" destId="{A31E8C82-3737-4AD2-9121-92DC6A6015C8}" srcOrd="0" destOrd="0" presId="urn:microsoft.com/office/officeart/2005/8/layout/balance1"/>
    <dgm:cxn modelId="{0D4851C7-7A17-4BA7-B9C4-E62C64C110FC}" srcId="{46FD0A6B-B260-4A04-9D69-8C35CAC4EEB3}" destId="{C60D651E-8C4F-49D8-B5EA-66386C700E5D}" srcOrd="0" destOrd="0" parTransId="{EA91F4DB-DFB0-4345-AABB-7E728DA31352}" sibTransId="{3FB4B37B-43F4-4D3D-89BD-5D1904508407}"/>
    <dgm:cxn modelId="{F3FDC8E0-DE57-48EF-9B60-1EBBC467DB7A}" srcId="{46FD0A6B-B260-4A04-9D69-8C35CAC4EEB3}" destId="{154F452D-3832-40B8-9118-B75F69A1E3B8}" srcOrd="1" destOrd="0" parTransId="{2F20D990-E8C1-4459-80D9-BCCA834C26BE}" sibTransId="{9B381220-286C-4C91-99FB-8688B635E3D4}"/>
    <dgm:cxn modelId="{96F72E13-E8B2-4827-B03C-828C9B876CB5}" type="presOf" srcId="{655239BC-3A4E-4D1F-8967-CB93ACDDAFC9}" destId="{952DF62E-BA97-4844-B4CB-49F847BB13FF}" srcOrd="0" destOrd="0" presId="urn:microsoft.com/office/officeart/2005/8/layout/balance1"/>
    <dgm:cxn modelId="{7B29915F-BAA3-4D85-B230-F59B38C82D07}" srcId="{655239BC-3A4E-4D1F-8967-CB93ACDDAFC9}" destId="{6919CDDC-5B76-42B0-BAF3-536C31C6C7BC}" srcOrd="1" destOrd="0" parTransId="{FB8419C6-2455-41BD-BB05-CBD57BD14B87}" sibTransId="{00BEAC4E-8AF5-4E30-A413-62D470D5DFD1}"/>
    <dgm:cxn modelId="{93C77C56-87AB-4B30-B8A0-454B738A7D8D}" type="presOf" srcId="{7F89A510-08BF-43E4-944D-68C825B0372E}" destId="{7DF86827-9AA0-4265-9D84-95BE50510262}" srcOrd="0" destOrd="0" presId="urn:microsoft.com/office/officeart/2005/8/layout/balance1"/>
    <dgm:cxn modelId="{93524712-6AC8-4483-85F2-8FF2D9C7683B}" srcId="{46FD0A6B-B260-4A04-9D69-8C35CAC4EEB3}" destId="{7F89A510-08BF-43E4-944D-68C825B0372E}" srcOrd="2" destOrd="0" parTransId="{A2B3CF41-D62D-4F16-835A-45ECDAA6A2DE}" sibTransId="{C34E0652-7C9C-41ED-BB92-F89A75A4AA77}"/>
    <dgm:cxn modelId="{9588DD4F-C1FE-4704-95A9-5851C2AFD3CB}" type="presOf" srcId="{C60D651E-8C4F-49D8-B5EA-66386C700E5D}" destId="{5A9B169C-F260-4595-A2B2-B6C31C7C60A9}" srcOrd="0" destOrd="0" presId="urn:microsoft.com/office/officeart/2005/8/layout/balance1"/>
    <dgm:cxn modelId="{999E5101-3A72-4286-9CA5-05530CD73684}" srcId="{655239BC-3A4E-4D1F-8967-CB93ACDDAFC9}" destId="{A8957C00-AE73-42B0-8F4F-346EA19E0C64}" srcOrd="0" destOrd="0" parTransId="{53801EDF-4155-427E-8A58-D6C274418E6B}" sibTransId="{34D2C0F9-B1FA-4C6A-BB78-B85E1620DF25}"/>
    <dgm:cxn modelId="{DF1270C2-C296-48DC-93D9-05C7B66C75B6}" type="presOf" srcId="{A8957C00-AE73-42B0-8F4F-346EA19E0C64}" destId="{4957E342-E896-4712-9321-E9903E701DC2}" srcOrd="0" destOrd="0" presId="urn:microsoft.com/office/officeart/2005/8/layout/balance1"/>
    <dgm:cxn modelId="{738B50F6-8ADD-467C-ACFF-611ADE8CB69A}" srcId="{3D83F9F2-5A38-41D1-A0A7-11DA26B25FC2}" destId="{655239BC-3A4E-4D1F-8967-CB93ACDDAFC9}" srcOrd="0" destOrd="0" parTransId="{3C33994B-8A83-4A0E-8EBE-4CB40B4D7269}" sibTransId="{4E02E1C2-88FA-4129-8FA9-EB408188FFE2}"/>
    <dgm:cxn modelId="{384A31E6-8E0D-41A9-A9F9-2DFF00D20F44}" type="presOf" srcId="{154F452D-3832-40B8-9118-B75F69A1E3B8}" destId="{7AA8E18A-7DD8-449F-93B4-A9E1CE39EEF0}" srcOrd="0" destOrd="0" presId="urn:microsoft.com/office/officeart/2005/8/layout/balance1"/>
    <dgm:cxn modelId="{4EFC30D4-60DB-4969-AE9F-9AA45EF177DE}" type="presOf" srcId="{46FD0A6B-B260-4A04-9D69-8C35CAC4EEB3}" destId="{518C6D02-24FD-4980-873C-51B713E6C198}" srcOrd="0" destOrd="0" presId="urn:microsoft.com/office/officeart/2005/8/layout/balance1"/>
    <dgm:cxn modelId="{1524E880-8DB3-4EB9-8DDB-91D3B6F6C2BD}" srcId="{3D83F9F2-5A38-41D1-A0A7-11DA26B25FC2}" destId="{46FD0A6B-B260-4A04-9D69-8C35CAC4EEB3}" srcOrd="1" destOrd="0" parTransId="{9728FDD4-A073-461E-8F28-F90725EBA7BD}" sibTransId="{2AB85651-7462-47B4-9121-A27E92ECBE24}"/>
    <dgm:cxn modelId="{8122FD68-1580-4249-BC7A-33EEAAD35B6A}" type="presOf" srcId="{3D83F9F2-5A38-41D1-A0A7-11DA26B25FC2}" destId="{4EC2EE36-796F-4EF7-A9DD-D347F2A9D2B9}" srcOrd="0" destOrd="0" presId="urn:microsoft.com/office/officeart/2005/8/layout/balance1"/>
    <dgm:cxn modelId="{AF5B10A5-7BAA-4164-B338-99EE7F49FD14}" type="presParOf" srcId="{4EC2EE36-796F-4EF7-A9DD-D347F2A9D2B9}" destId="{B55BEB7C-CB1F-42BB-992F-00600F9BE7ED}" srcOrd="0" destOrd="0" presId="urn:microsoft.com/office/officeart/2005/8/layout/balance1"/>
    <dgm:cxn modelId="{1A0072CB-0F02-4C64-BC46-B4CC510965C9}" type="presParOf" srcId="{4EC2EE36-796F-4EF7-A9DD-D347F2A9D2B9}" destId="{AA829082-C2AE-476B-B31C-C8270A4FE6FA}" srcOrd="1" destOrd="0" presId="urn:microsoft.com/office/officeart/2005/8/layout/balance1"/>
    <dgm:cxn modelId="{5ACFCFAA-3C9D-4D4D-8D7D-E0D0700546F6}" type="presParOf" srcId="{AA829082-C2AE-476B-B31C-C8270A4FE6FA}" destId="{952DF62E-BA97-4844-B4CB-49F847BB13FF}" srcOrd="0" destOrd="0" presId="urn:microsoft.com/office/officeart/2005/8/layout/balance1"/>
    <dgm:cxn modelId="{21D9DC66-84B4-4DBA-A0E7-54340D356A28}" type="presParOf" srcId="{AA829082-C2AE-476B-B31C-C8270A4FE6FA}" destId="{518C6D02-24FD-4980-873C-51B713E6C198}" srcOrd="1" destOrd="0" presId="urn:microsoft.com/office/officeart/2005/8/layout/balance1"/>
    <dgm:cxn modelId="{785D3B01-A392-456E-ADDF-621B5AA5BB40}" type="presParOf" srcId="{4EC2EE36-796F-4EF7-A9DD-D347F2A9D2B9}" destId="{CFA7DF5F-0B94-4FBC-BC99-0FD2198D3A0C}" srcOrd="2" destOrd="0" presId="urn:microsoft.com/office/officeart/2005/8/layout/balance1"/>
    <dgm:cxn modelId="{A3652B8E-751B-4910-BEF8-1DABA56591AE}" type="presParOf" srcId="{CFA7DF5F-0B94-4FBC-BC99-0FD2198D3A0C}" destId="{C28C9CE7-9E3C-441D-A57C-ED52A901EB2E}" srcOrd="0" destOrd="0" presId="urn:microsoft.com/office/officeart/2005/8/layout/balance1"/>
    <dgm:cxn modelId="{F8FB1126-B89C-43BF-9C24-09525AADB9CB}" type="presParOf" srcId="{CFA7DF5F-0B94-4FBC-BC99-0FD2198D3A0C}" destId="{03B676F0-D89A-4CB9-B03B-0BD989A3246E}" srcOrd="1" destOrd="0" presId="urn:microsoft.com/office/officeart/2005/8/layout/balance1"/>
    <dgm:cxn modelId="{AE60C6D4-303B-4D71-BCAF-88ACBED5DD48}" type="presParOf" srcId="{CFA7DF5F-0B94-4FBC-BC99-0FD2198D3A0C}" destId="{B45D8B5E-35E7-4E90-A2C8-1DE99E3C9B63}" srcOrd="2" destOrd="0" presId="urn:microsoft.com/office/officeart/2005/8/layout/balance1"/>
    <dgm:cxn modelId="{3F6B9DDC-E362-4A1E-84C4-ECA953BDBA70}" type="presParOf" srcId="{CFA7DF5F-0B94-4FBC-BC99-0FD2198D3A0C}" destId="{5A9B169C-F260-4595-A2B2-B6C31C7C60A9}" srcOrd="3" destOrd="0" presId="urn:microsoft.com/office/officeart/2005/8/layout/balance1"/>
    <dgm:cxn modelId="{6EDF34D3-D67C-458A-B638-2AA01103CF63}" type="presParOf" srcId="{CFA7DF5F-0B94-4FBC-BC99-0FD2198D3A0C}" destId="{7AA8E18A-7DD8-449F-93B4-A9E1CE39EEF0}" srcOrd="4" destOrd="0" presId="urn:microsoft.com/office/officeart/2005/8/layout/balance1"/>
    <dgm:cxn modelId="{731F1940-DC0B-4D32-B260-FBA5243C22CA}" type="presParOf" srcId="{CFA7DF5F-0B94-4FBC-BC99-0FD2198D3A0C}" destId="{7DF86827-9AA0-4265-9D84-95BE50510262}" srcOrd="5" destOrd="0" presId="urn:microsoft.com/office/officeart/2005/8/layout/balance1"/>
    <dgm:cxn modelId="{01ED65C0-584B-4A2B-9D7A-7396646EEA6C}" type="presParOf" srcId="{CFA7DF5F-0B94-4FBC-BC99-0FD2198D3A0C}" destId="{4957E342-E896-4712-9321-E9903E701DC2}" srcOrd="6" destOrd="0" presId="urn:microsoft.com/office/officeart/2005/8/layout/balance1"/>
    <dgm:cxn modelId="{283B150C-4169-4D82-BBAF-8B9A7F0EA121}" type="presParOf" srcId="{CFA7DF5F-0B94-4FBC-BC99-0FD2198D3A0C}" destId="{A31E8C82-3737-4AD2-9121-92DC6A6015C8}"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DF62E-BA97-4844-B4CB-49F847BB13FF}">
      <dsp:nvSpPr>
        <dsp:cNvPr id="0" name=""/>
        <dsp:cNvSpPr/>
      </dsp:nvSpPr>
      <dsp:spPr>
        <a:xfrm>
          <a:off x="1356145" y="4"/>
          <a:ext cx="1563091" cy="799462"/>
        </a:xfrm>
        <a:prstGeom prst="roundRect">
          <a:avLst>
            <a:gd name="adj" fmla="val 10000"/>
          </a:avLst>
        </a:prstGeom>
        <a:solidFill>
          <a:schemeClr val="accent2">
            <a:lumMod val="60000"/>
            <a:lumOff val="40000"/>
            <a:alpha val="9000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bg1"/>
              </a:solidFill>
              <a:latin typeface="微軟正黑體" pitchFamily="34" charset="-120"/>
              <a:ea typeface="微軟正黑體" pitchFamily="34" charset="-120"/>
            </a:rPr>
            <a:t>小賣家</a:t>
          </a:r>
          <a:endParaRPr lang="zh-TW" altLang="en-US" sz="3200" b="1" kern="1200" dirty="0">
            <a:solidFill>
              <a:schemeClr val="bg1"/>
            </a:solidFill>
            <a:latin typeface="微軟正黑體" pitchFamily="34" charset="-120"/>
            <a:ea typeface="微軟正黑體" pitchFamily="34" charset="-120"/>
          </a:endParaRPr>
        </a:p>
      </dsp:txBody>
      <dsp:txXfrm>
        <a:off x="1379560" y="23419"/>
        <a:ext cx="1516261" cy="752632"/>
      </dsp:txXfrm>
    </dsp:sp>
    <dsp:sp modelId="{518C6D02-24FD-4980-873C-51B713E6C198}">
      <dsp:nvSpPr>
        <dsp:cNvPr id="0" name=""/>
        <dsp:cNvSpPr/>
      </dsp:nvSpPr>
      <dsp:spPr>
        <a:xfrm>
          <a:off x="3742066" y="4"/>
          <a:ext cx="1579323" cy="799462"/>
        </a:xfrm>
        <a:prstGeom prst="roundRect">
          <a:avLst>
            <a:gd name="adj" fmla="val 10000"/>
          </a:avLst>
        </a:prstGeom>
        <a:solidFill>
          <a:schemeClr val="tx2">
            <a:lumMod val="40000"/>
            <a:lumOff val="60000"/>
          </a:schemeClr>
        </a:solidFill>
        <a:ln w="9525" cap="flat" cmpd="sng" algn="ctr">
          <a:noFill/>
          <a:prstDash val="solid"/>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bg1"/>
              </a:solidFill>
              <a:latin typeface="微軟正黑體" pitchFamily="34" charset="-120"/>
              <a:ea typeface="微軟正黑體" pitchFamily="34" charset="-120"/>
            </a:rPr>
            <a:t>大商戶</a:t>
          </a:r>
          <a:endParaRPr lang="zh-TW" altLang="en-US" sz="3200" b="1" kern="1200" dirty="0">
            <a:solidFill>
              <a:schemeClr val="bg1"/>
            </a:solidFill>
            <a:latin typeface="微軟正黑體" pitchFamily="34" charset="-120"/>
            <a:ea typeface="微軟正黑體" pitchFamily="34" charset="-120"/>
          </a:endParaRPr>
        </a:p>
      </dsp:txBody>
      <dsp:txXfrm>
        <a:off x="3765481" y="23419"/>
        <a:ext cx="1532493" cy="752632"/>
      </dsp:txXfrm>
    </dsp:sp>
    <dsp:sp modelId="{03B676F0-D89A-4CB9-B03B-0BD989A3246E}">
      <dsp:nvSpPr>
        <dsp:cNvPr id="0" name=""/>
        <dsp:cNvSpPr/>
      </dsp:nvSpPr>
      <dsp:spPr>
        <a:xfrm>
          <a:off x="2917735" y="3360374"/>
          <a:ext cx="764317" cy="524845"/>
        </a:xfrm>
        <a:prstGeom prst="triangle">
          <a:avLst/>
        </a:prstGeom>
        <a:solidFill>
          <a:schemeClr val="bg1">
            <a:lumMod val="85000"/>
            <a:alpha val="90000"/>
          </a:schemeClr>
        </a:solidFill>
        <a:ln w="9525" cap="flat" cmpd="sng" algn="ctr">
          <a:noFill/>
          <a:prstDash val="solid"/>
        </a:ln>
        <a:effectLst>
          <a:outerShdw blurRad="76200" dist="38100" dir="600000" sx="108000" sy="108000" algn="tl" rotWithShape="0">
            <a:prstClr val="black">
              <a:alpha val="0"/>
            </a:prstClr>
          </a:outerShdw>
        </a:effectLst>
      </dsp:spPr>
      <dsp:style>
        <a:lnRef idx="1">
          <a:scrgbClr r="0" g="0" b="0"/>
        </a:lnRef>
        <a:fillRef idx="1">
          <a:scrgbClr r="0" g="0" b="0"/>
        </a:fillRef>
        <a:effectRef idx="0">
          <a:scrgbClr r="0" g="0" b="0"/>
        </a:effectRef>
        <a:fontRef idx="minor"/>
      </dsp:style>
    </dsp:sp>
    <dsp:sp modelId="{B45D8B5E-35E7-4E90-A2C8-1DE99E3C9B63}">
      <dsp:nvSpPr>
        <dsp:cNvPr id="0" name=""/>
        <dsp:cNvSpPr/>
      </dsp:nvSpPr>
      <dsp:spPr>
        <a:xfrm rot="298072">
          <a:off x="1500587" y="3158349"/>
          <a:ext cx="3598679" cy="251644"/>
        </a:xfrm>
        <a:prstGeom prst="rect">
          <a:avLst/>
        </a:prstGeom>
        <a:solidFill>
          <a:schemeClr val="bg1">
            <a:lumMod val="85000"/>
            <a:alpha val="9000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5A9B169C-F260-4595-A2B2-B6C31C7C60A9}">
      <dsp:nvSpPr>
        <dsp:cNvPr id="0" name=""/>
        <dsp:cNvSpPr/>
      </dsp:nvSpPr>
      <dsp:spPr>
        <a:xfrm rot="240000">
          <a:off x="3538308" y="2537774"/>
          <a:ext cx="1681732" cy="651759"/>
        </a:xfrm>
        <a:prstGeom prst="roundRect">
          <a:avLst/>
        </a:prstGeom>
        <a:solidFill>
          <a:schemeClr val="tx2">
            <a:lumMod val="20000"/>
            <a:lumOff val="8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latin typeface="微軟正黑體" pitchFamily="34" charset="-120"/>
              <a:ea typeface="微軟正黑體" pitchFamily="34" charset="-120"/>
            </a:rPr>
            <a:t>超取付款</a:t>
          </a:r>
          <a:endParaRPr lang="zh-TW" altLang="en-US" sz="2400" b="1" kern="1200" dirty="0">
            <a:latin typeface="微軟正黑體" pitchFamily="34" charset="-120"/>
            <a:ea typeface="微軟正黑體" pitchFamily="34" charset="-120"/>
          </a:endParaRPr>
        </a:p>
      </dsp:txBody>
      <dsp:txXfrm>
        <a:off x="3570124" y="2569590"/>
        <a:ext cx="1618100" cy="588127"/>
      </dsp:txXfrm>
    </dsp:sp>
    <dsp:sp modelId="{7AA8E18A-7DD8-449F-93B4-A9E1CE39EEF0}">
      <dsp:nvSpPr>
        <dsp:cNvPr id="0" name=""/>
        <dsp:cNvSpPr/>
      </dsp:nvSpPr>
      <dsp:spPr>
        <a:xfrm rot="240000">
          <a:off x="3594612" y="1105708"/>
          <a:ext cx="1702516" cy="650306"/>
        </a:xfrm>
        <a:prstGeom prst="roundRect">
          <a:avLst/>
        </a:prstGeom>
        <a:solidFill>
          <a:schemeClr val="tx2">
            <a:lumMod val="20000"/>
            <a:lumOff val="8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TW" sz="2400" b="1" kern="1200" dirty="0" err="1" smtClean="0">
              <a:latin typeface="微軟正黑體" pitchFamily="34" charset="-120"/>
              <a:ea typeface="微軟正黑體" pitchFamily="34" charset="-120"/>
            </a:rPr>
            <a:t>webATM</a:t>
          </a:r>
          <a:endParaRPr lang="zh-TW" altLang="en-US" sz="2400" b="1" kern="1200" dirty="0">
            <a:latin typeface="微軟正黑體" pitchFamily="34" charset="-120"/>
            <a:ea typeface="微軟正黑體" pitchFamily="34" charset="-120"/>
          </a:endParaRPr>
        </a:p>
      </dsp:txBody>
      <dsp:txXfrm>
        <a:off x="3626357" y="1137453"/>
        <a:ext cx="1639026" cy="586816"/>
      </dsp:txXfrm>
    </dsp:sp>
    <dsp:sp modelId="{7DF86827-9AA0-4265-9D84-95BE50510262}">
      <dsp:nvSpPr>
        <dsp:cNvPr id="0" name=""/>
        <dsp:cNvSpPr/>
      </dsp:nvSpPr>
      <dsp:spPr>
        <a:xfrm rot="240000">
          <a:off x="3527297" y="1806962"/>
          <a:ext cx="1730437" cy="648353"/>
        </a:xfrm>
        <a:prstGeom prst="roundRect">
          <a:avLst/>
        </a:prstGeom>
        <a:solidFill>
          <a:schemeClr val="tx2">
            <a:lumMod val="20000"/>
            <a:lumOff val="8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latin typeface="微軟正黑體" pitchFamily="34" charset="-120"/>
              <a:ea typeface="微軟正黑體" pitchFamily="34" charset="-120"/>
            </a:rPr>
            <a:t>信用卡</a:t>
          </a:r>
          <a:endParaRPr lang="zh-TW" altLang="en-US" sz="2400" b="1" kern="1200" dirty="0">
            <a:latin typeface="微軟正黑體" pitchFamily="34" charset="-120"/>
            <a:ea typeface="微軟正黑體" pitchFamily="34" charset="-120"/>
          </a:endParaRPr>
        </a:p>
      </dsp:txBody>
      <dsp:txXfrm>
        <a:off x="3558947" y="1838612"/>
        <a:ext cx="1667137" cy="585053"/>
      </dsp:txXfrm>
    </dsp:sp>
    <dsp:sp modelId="{4957E342-E896-4712-9321-E9903E701DC2}">
      <dsp:nvSpPr>
        <dsp:cNvPr id="0" name=""/>
        <dsp:cNvSpPr/>
      </dsp:nvSpPr>
      <dsp:spPr>
        <a:xfrm rot="240000">
          <a:off x="1509488" y="2418875"/>
          <a:ext cx="1694288" cy="601750"/>
        </a:xfrm>
        <a:prstGeom prst="roundRect">
          <a:avLst/>
        </a:prstGeom>
        <a:solidFill>
          <a:schemeClr val="accent2">
            <a:lumMod val="20000"/>
            <a:lumOff val="8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latin typeface="微軟正黑體" pitchFamily="34" charset="-120"/>
              <a:ea typeface="微軟正黑體" pitchFamily="34" charset="-120"/>
            </a:rPr>
            <a:t>面交</a:t>
          </a:r>
          <a:endParaRPr lang="zh-TW" altLang="en-US" sz="2400" b="1" kern="1200" dirty="0">
            <a:latin typeface="微軟正黑體" pitchFamily="34" charset="-120"/>
            <a:ea typeface="微軟正黑體" pitchFamily="34" charset="-120"/>
          </a:endParaRPr>
        </a:p>
      </dsp:txBody>
      <dsp:txXfrm>
        <a:off x="1538863" y="2448250"/>
        <a:ext cx="1635538" cy="543000"/>
      </dsp:txXfrm>
    </dsp:sp>
    <dsp:sp modelId="{A31E8C82-3737-4AD2-9121-92DC6A6015C8}">
      <dsp:nvSpPr>
        <dsp:cNvPr id="0" name=""/>
        <dsp:cNvSpPr/>
      </dsp:nvSpPr>
      <dsp:spPr>
        <a:xfrm rot="240000">
          <a:off x="1594306" y="1674025"/>
          <a:ext cx="1672301" cy="652419"/>
        </a:xfrm>
        <a:prstGeom prst="roundRect">
          <a:avLst/>
        </a:prstGeom>
        <a:solidFill>
          <a:schemeClr val="accent2">
            <a:lumMod val="20000"/>
            <a:lumOff val="8000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latin typeface="微軟正黑體" pitchFamily="34" charset="-120"/>
              <a:ea typeface="微軟正黑體" pitchFamily="34" charset="-120"/>
            </a:rPr>
            <a:t>轉帳匯款</a:t>
          </a:r>
          <a:endParaRPr lang="zh-TW" altLang="en-US" sz="2400" b="1" kern="1200" dirty="0">
            <a:latin typeface="微軟正黑體" pitchFamily="34" charset="-120"/>
            <a:ea typeface="微軟正黑體" pitchFamily="34" charset="-120"/>
          </a:endParaRPr>
        </a:p>
      </dsp:txBody>
      <dsp:txXfrm>
        <a:off x="1626154" y="1705873"/>
        <a:ext cx="1608605" cy="588723"/>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B5C5A795-2A37-4EC6-83D5-918C7EB60EF3}" type="datetimeFigureOut">
              <a:rPr lang="zh-TW" altLang="en-US" smtClean="0"/>
              <a:pPr/>
              <a:t>2015/7/7</a:t>
            </a:fld>
            <a:endParaRPr lang="zh-TW" altLang="en-US"/>
          </a:p>
        </p:txBody>
      </p:sp>
      <p:sp>
        <p:nvSpPr>
          <p:cNvPr id="4" name="頁尾版面配置區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DA6FCF78-D4A5-4057-A0BA-423A1B09C1E6}" type="slidenum">
              <a:rPr lang="zh-TW" altLang="en-US" smtClean="0"/>
              <a:pPr/>
              <a:t>‹#›</a:t>
            </a:fld>
            <a:endParaRPr lang="zh-TW" altLang="en-US"/>
          </a:p>
        </p:txBody>
      </p:sp>
    </p:spTree>
    <p:extLst>
      <p:ext uri="{BB962C8B-B14F-4D97-AF65-F5344CB8AC3E}">
        <p14:creationId xmlns:p14="http://schemas.microsoft.com/office/powerpoint/2010/main" val="3020478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889938" cy="496411"/>
          </a:xfrm>
          <a:prstGeom prst="rect">
            <a:avLst/>
          </a:prstGeom>
        </p:spPr>
        <p:txBody>
          <a:bodyPr vert="horz" lIns="90114" tIns="45057" rIns="90114" bIns="45057" rtlCol="0"/>
          <a:lstStyle>
            <a:lvl1pPr algn="l">
              <a:defRPr sz="1200"/>
            </a:lvl1pPr>
          </a:lstStyle>
          <a:p>
            <a:endParaRPr lang="zh-TW" altLang="en-US"/>
          </a:p>
        </p:txBody>
      </p:sp>
      <p:sp>
        <p:nvSpPr>
          <p:cNvPr id="3" name="日期版面配置區 2"/>
          <p:cNvSpPr>
            <a:spLocks noGrp="1"/>
          </p:cNvSpPr>
          <p:nvPr>
            <p:ph type="dt" idx="1"/>
          </p:nvPr>
        </p:nvSpPr>
        <p:spPr>
          <a:xfrm>
            <a:off x="3777607" y="1"/>
            <a:ext cx="2889938" cy="496411"/>
          </a:xfrm>
          <a:prstGeom prst="rect">
            <a:avLst/>
          </a:prstGeom>
        </p:spPr>
        <p:txBody>
          <a:bodyPr vert="horz" lIns="90114" tIns="45057" rIns="90114" bIns="45057" rtlCol="0"/>
          <a:lstStyle>
            <a:lvl1pPr algn="r">
              <a:defRPr sz="1200"/>
            </a:lvl1pPr>
          </a:lstStyle>
          <a:p>
            <a:fld id="{1E2080FB-7C9C-48A0-91DB-7C10AFE111E9}" type="datetimeFigureOut">
              <a:rPr lang="zh-TW" altLang="en-US" smtClean="0"/>
              <a:pPr/>
              <a:t>2015/7/7</a:t>
            </a:fld>
            <a:endParaRPr lang="zh-TW" altLang="en-US"/>
          </a:p>
        </p:txBody>
      </p:sp>
      <p:sp>
        <p:nvSpPr>
          <p:cNvPr id="4" name="投影片圖像版面配置區 3"/>
          <p:cNvSpPr>
            <a:spLocks noGrp="1" noRot="1" noChangeAspect="1"/>
          </p:cNvSpPr>
          <p:nvPr>
            <p:ph type="sldImg" idx="2"/>
          </p:nvPr>
        </p:nvSpPr>
        <p:spPr>
          <a:xfrm>
            <a:off x="852488" y="744538"/>
            <a:ext cx="4964112" cy="3722687"/>
          </a:xfrm>
          <a:prstGeom prst="rect">
            <a:avLst/>
          </a:prstGeom>
          <a:noFill/>
          <a:ln w="12700">
            <a:solidFill>
              <a:prstClr val="black"/>
            </a:solidFill>
          </a:ln>
        </p:spPr>
        <p:txBody>
          <a:bodyPr vert="horz" lIns="90114" tIns="45057" rIns="90114" bIns="45057" rtlCol="0" anchor="ctr"/>
          <a:lstStyle/>
          <a:p>
            <a:endParaRPr lang="zh-TW" altLang="en-US"/>
          </a:p>
        </p:txBody>
      </p:sp>
      <p:sp>
        <p:nvSpPr>
          <p:cNvPr id="5" name="備忘稿版面配置區 4"/>
          <p:cNvSpPr>
            <a:spLocks noGrp="1"/>
          </p:cNvSpPr>
          <p:nvPr>
            <p:ph type="body" sz="quarter" idx="3"/>
          </p:nvPr>
        </p:nvSpPr>
        <p:spPr>
          <a:xfrm>
            <a:off x="666909" y="4715908"/>
            <a:ext cx="5335270" cy="4467701"/>
          </a:xfrm>
          <a:prstGeom prst="rect">
            <a:avLst/>
          </a:prstGeom>
        </p:spPr>
        <p:txBody>
          <a:bodyPr vert="horz" lIns="90114" tIns="45057" rIns="90114" bIns="45057"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0091"/>
            <a:ext cx="2889938" cy="496411"/>
          </a:xfrm>
          <a:prstGeom prst="rect">
            <a:avLst/>
          </a:prstGeom>
        </p:spPr>
        <p:txBody>
          <a:bodyPr vert="horz" lIns="90114" tIns="45057" rIns="90114" bIns="45057"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777607" y="9430091"/>
            <a:ext cx="2889938" cy="496411"/>
          </a:xfrm>
          <a:prstGeom prst="rect">
            <a:avLst/>
          </a:prstGeom>
        </p:spPr>
        <p:txBody>
          <a:bodyPr vert="horz" lIns="90114" tIns="45057" rIns="90114" bIns="45057" rtlCol="0" anchor="b"/>
          <a:lstStyle>
            <a:lvl1pPr algn="r">
              <a:defRPr sz="1200"/>
            </a:lvl1pPr>
          </a:lstStyle>
          <a:p>
            <a:fld id="{33B7C9A6-9C72-4E3D-BE21-80842956C60F}" type="slidenum">
              <a:rPr lang="zh-TW" altLang="en-US" smtClean="0"/>
              <a:pPr/>
              <a:t>‹#›</a:t>
            </a:fld>
            <a:endParaRPr lang="zh-TW" altLang="en-US"/>
          </a:p>
        </p:txBody>
      </p:sp>
    </p:spTree>
    <p:extLst>
      <p:ext uri="{BB962C8B-B14F-4D97-AF65-F5344CB8AC3E}">
        <p14:creationId xmlns:p14="http://schemas.microsoft.com/office/powerpoint/2010/main" val="4109354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21D22995-F0C5-4DB6-9B19-A07CA76277C1}" type="slidenum">
              <a:rPr lang="zh-TW" altLang="en-US" smtClean="0"/>
              <a:pPr/>
              <a:t>32</a:t>
            </a:fld>
            <a:endParaRPr lang="zh-TW" altLang="en-US"/>
          </a:p>
        </p:txBody>
      </p:sp>
    </p:spTree>
    <p:extLst>
      <p:ext uri="{BB962C8B-B14F-4D97-AF65-F5344CB8AC3E}">
        <p14:creationId xmlns:p14="http://schemas.microsoft.com/office/powerpoint/2010/main" val="300042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8" name="標題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6400800" y="6355080"/>
            <a:ext cx="2286000" cy="365760"/>
          </a:xfrm>
        </p:spPr>
        <p:txBody>
          <a:bodyPr/>
          <a:lstStyle>
            <a:lvl1pPr>
              <a:defRPr sz="1400"/>
            </a:lvl1pPr>
          </a:lstStyle>
          <a:p>
            <a:r>
              <a:rPr lang="en-US" altLang="zh-TW" smtClean="0"/>
              <a:t>2014-12-11</a:t>
            </a:r>
            <a:endParaRPr lang="zh-TW" altLang="en-US"/>
          </a:p>
        </p:txBody>
      </p:sp>
      <p:sp>
        <p:nvSpPr>
          <p:cNvPr id="17" name="頁尾版面配置區 16"/>
          <p:cNvSpPr>
            <a:spLocks noGrp="1"/>
          </p:cNvSpPr>
          <p:nvPr>
            <p:ph type="ftr" sz="quarter" idx="11"/>
          </p:nvPr>
        </p:nvSpPr>
        <p:spPr>
          <a:xfrm>
            <a:off x="2898648" y="6355080"/>
            <a:ext cx="3474720" cy="365760"/>
          </a:xfrm>
        </p:spPr>
        <p:txBody>
          <a:bodyPr/>
          <a:lstStyle/>
          <a:p>
            <a:r>
              <a:rPr lang="zh-TW" altLang="en-US" smtClean="0"/>
              <a:t>台大經濟系</a:t>
            </a:r>
            <a:endParaRPr lang="zh-TW" altLang="en-US"/>
          </a:p>
        </p:txBody>
      </p:sp>
      <p:sp>
        <p:nvSpPr>
          <p:cNvPr id="29" name="投影片編號版面配置區 28"/>
          <p:cNvSpPr>
            <a:spLocks noGrp="1"/>
          </p:cNvSpPr>
          <p:nvPr>
            <p:ph type="sldNum" sz="quarter" idx="12"/>
          </p:nvPr>
        </p:nvSpPr>
        <p:spPr>
          <a:xfrm>
            <a:off x="1216152" y="6355080"/>
            <a:ext cx="1219200" cy="365760"/>
          </a:xfrm>
        </p:spPr>
        <p:txBody>
          <a:bodyPr/>
          <a:lstStyle/>
          <a:p>
            <a:fld id="{AD92522B-D107-442D-B53C-B3CBDFED8AD9}" type="slidenum">
              <a:rPr lang="zh-TW" altLang="en-US" smtClean="0"/>
              <a:pPr/>
              <a:t>‹#›</a:t>
            </a:fld>
            <a:endParaRPr lang="zh-TW" altLang="en-US"/>
          </a:p>
        </p:txBody>
      </p:sp>
      <p:sp>
        <p:nvSpPr>
          <p:cNvPr id="21" name="矩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矩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矩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頁尾版面配置區 4"/>
          <p:cNvSpPr>
            <a:spLocks noGrp="1"/>
          </p:cNvSpPr>
          <p:nvPr>
            <p:ph type="ftr" sz="quarter" idx="11"/>
          </p:nvPr>
        </p:nvSpPr>
        <p:spPr/>
        <p:txBody>
          <a:bodyPr/>
          <a:lstStyle/>
          <a:p>
            <a:r>
              <a:rPr lang="zh-TW" altLang="en-US" smtClean="0"/>
              <a:t>台大經濟系</a:t>
            </a:r>
            <a:endParaRPr lang="zh-TW" altLang="en-US"/>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頁尾版面配置區 4"/>
          <p:cNvSpPr>
            <a:spLocks noGrp="1"/>
          </p:cNvSpPr>
          <p:nvPr>
            <p:ph type="ftr" sz="quarter" idx="11"/>
          </p:nvPr>
        </p:nvSpPr>
        <p:spPr/>
        <p:txBody>
          <a:bodyPr/>
          <a:lstStyle/>
          <a:p>
            <a:r>
              <a:rPr lang="zh-TW" altLang="en-US" smtClean="0"/>
              <a:t>台大經濟系</a:t>
            </a:r>
            <a:endParaRPr lang="zh-TW" altLang="en-US"/>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7" name="直線接點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等腰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接點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頁尾版面配置區 4"/>
          <p:cNvSpPr>
            <a:spLocks noGrp="1"/>
          </p:cNvSpPr>
          <p:nvPr>
            <p:ph type="ftr" sz="quarter" idx="11"/>
          </p:nvPr>
        </p:nvSpPr>
        <p:spPr/>
        <p:txBody>
          <a:bodyPr/>
          <a:lstStyle/>
          <a:p>
            <a:r>
              <a:rPr lang="zh-TW" altLang="en-US" smtClean="0"/>
              <a:t>台大經濟系</a:t>
            </a:r>
            <a:endParaRPr lang="zh-TW" altLang="en-US"/>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8" name="內容版面配置區 7"/>
          <p:cNvSpPr>
            <a:spLocks noGrp="1"/>
          </p:cNvSpPr>
          <p:nvPr>
            <p:ph sz="quarter" idx="1"/>
          </p:nvPr>
        </p:nvSpPr>
        <p:spPr>
          <a:xfrm>
            <a:off x="457200" y="1219200"/>
            <a:ext cx="8229600"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a:xfrm>
            <a:off x="6400800" y="6355080"/>
            <a:ext cx="2286000" cy="365760"/>
          </a:xfrm>
        </p:spPr>
        <p:txBody>
          <a:bodyPr/>
          <a:lstStyle/>
          <a:p>
            <a:r>
              <a:rPr lang="en-US" altLang="zh-TW" smtClean="0"/>
              <a:t>2014-12-11</a:t>
            </a:r>
            <a:endParaRPr lang="zh-TW" altLang="en-US"/>
          </a:p>
        </p:txBody>
      </p:sp>
      <p:sp>
        <p:nvSpPr>
          <p:cNvPr id="5" name="頁尾版面配置區 4"/>
          <p:cNvSpPr>
            <a:spLocks noGrp="1"/>
          </p:cNvSpPr>
          <p:nvPr>
            <p:ph type="ftr" sz="quarter" idx="11"/>
          </p:nvPr>
        </p:nvSpPr>
        <p:spPr>
          <a:xfrm>
            <a:off x="2898648" y="6355080"/>
            <a:ext cx="3474720" cy="365760"/>
          </a:xfrm>
        </p:spPr>
        <p:txBody>
          <a:bodyPr/>
          <a:lstStyle/>
          <a:p>
            <a:r>
              <a:rPr lang="zh-TW" altLang="en-US" smtClean="0"/>
              <a:t>台大經濟系</a:t>
            </a:r>
            <a:endParaRPr lang="zh-TW" altLang="en-US"/>
          </a:p>
        </p:txBody>
      </p:sp>
      <p:sp>
        <p:nvSpPr>
          <p:cNvPr id="6" name="投影片編號版面配置區 5"/>
          <p:cNvSpPr>
            <a:spLocks noGrp="1"/>
          </p:cNvSpPr>
          <p:nvPr>
            <p:ph type="sldNum" sz="quarter" idx="12"/>
          </p:nvPr>
        </p:nvSpPr>
        <p:spPr>
          <a:xfrm>
            <a:off x="1069848" y="6355080"/>
            <a:ext cx="1520952" cy="365760"/>
          </a:xfrm>
        </p:spPr>
        <p:txBody>
          <a:bodyPr/>
          <a:lstStyle/>
          <a:p>
            <a:fld id="{AD92522B-D107-442D-B53C-B3CBDFED8AD9}" type="slidenum">
              <a:rPr lang="zh-TW" altLang="en-US" smtClean="0"/>
              <a:pPr/>
              <a:t>‹#›</a:t>
            </a:fld>
            <a:endParaRPr lang="zh-TW" altLang="en-US"/>
          </a:p>
        </p:txBody>
      </p:sp>
      <p:sp>
        <p:nvSpPr>
          <p:cNvPr id="7" name="矩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
        <p:nvSpPr>
          <p:cNvPr id="7" name="投影片編號版面配置區 6"/>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9" name="內容版面配置區 8"/>
          <p:cNvSpPr>
            <a:spLocks noGrp="1"/>
          </p:cNvSpPr>
          <p:nvPr>
            <p:ph sz="quarter" idx="1"/>
          </p:nvPr>
        </p:nvSpPr>
        <p:spPr>
          <a:xfrm>
            <a:off x="457200" y="1219200"/>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632198" y="1216152"/>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nchor="ct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r>
              <a:rPr lang="en-US" altLang="zh-TW" smtClean="0"/>
              <a:t>2014-12-11</a:t>
            </a:r>
            <a:endParaRPr lang="zh-TW" altLang="en-US"/>
          </a:p>
        </p:txBody>
      </p:sp>
      <p:sp>
        <p:nvSpPr>
          <p:cNvPr id="8" name="頁尾版面配置區 7"/>
          <p:cNvSpPr>
            <a:spLocks noGrp="1"/>
          </p:cNvSpPr>
          <p:nvPr>
            <p:ph type="ftr" sz="quarter" idx="11"/>
          </p:nvPr>
        </p:nvSpPr>
        <p:spPr/>
        <p:txBody>
          <a:bodyPr/>
          <a:lstStyle/>
          <a:p>
            <a:r>
              <a:rPr lang="zh-TW" altLang="en-US" smtClean="0"/>
              <a:t>台大經濟系</a:t>
            </a:r>
            <a:endParaRPr lang="zh-TW" altLang="en-US"/>
          </a:p>
        </p:txBody>
      </p:sp>
      <p:sp>
        <p:nvSpPr>
          <p:cNvPr id="9" name="投影片編號版面配置區 8"/>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11" name="內容版面配置區 10"/>
          <p:cNvSpPr>
            <a:spLocks noGrp="1"/>
          </p:cNvSpPr>
          <p:nvPr>
            <p:ph sz="quarter" idx="2"/>
          </p:nvPr>
        </p:nvSpPr>
        <p:spPr>
          <a:xfrm>
            <a:off x="457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648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頁尾版面配置區 3"/>
          <p:cNvSpPr>
            <a:spLocks noGrp="1"/>
          </p:cNvSpPr>
          <p:nvPr>
            <p:ph type="ftr" sz="quarter" idx="11"/>
          </p:nvPr>
        </p:nvSpPr>
        <p:spPr/>
        <p:txBody>
          <a:bodyPr/>
          <a:lstStyle/>
          <a:p>
            <a:r>
              <a:rPr lang="zh-TW" altLang="en-US" smtClean="0"/>
              <a:t>台大經濟系</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r>
              <a:rPr lang="en-US" altLang="zh-TW" smtClean="0"/>
              <a:t>2014-12-11</a:t>
            </a:r>
            <a:endParaRPr lang="zh-TW" altLang="en-US"/>
          </a:p>
        </p:txBody>
      </p:sp>
      <p:sp>
        <p:nvSpPr>
          <p:cNvPr id="3" name="頁尾版面配置區 2"/>
          <p:cNvSpPr>
            <a:spLocks noGrp="1"/>
          </p:cNvSpPr>
          <p:nvPr>
            <p:ph type="ftr" sz="quarter" idx="11"/>
          </p:nvPr>
        </p:nvSpPr>
        <p:spPr/>
        <p:txBody>
          <a:bodyPr/>
          <a:lstStyle/>
          <a:p>
            <a:r>
              <a:rPr lang="zh-TW" altLang="en-US" smtClean="0"/>
              <a:t>台大經濟系</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5" name="直線接點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
        <p:nvSpPr>
          <p:cNvPr id="7" name="投影片編號版面配置區 6"/>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接點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內容版面配置區 11"/>
          <p:cNvSpPr>
            <a:spLocks noGrp="1"/>
          </p:cNvSpPr>
          <p:nvPr>
            <p:ph sz="quarter" idx="1"/>
          </p:nvPr>
        </p:nvSpPr>
        <p:spPr>
          <a:xfrm>
            <a:off x="304800" y="304800"/>
            <a:ext cx="57150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
        <p:nvSpPr>
          <p:cNvPr id="7" name="投影片編號版面配置區 6"/>
          <p:cNvSpPr>
            <a:spLocks noGrp="1"/>
          </p:cNvSpPr>
          <p:nvPr>
            <p:ph type="sldNum" sz="quarter" idx="12"/>
          </p:nvPr>
        </p:nvSpPr>
        <p:spPr/>
        <p:txBody>
          <a:bodyPr/>
          <a:lstStyle/>
          <a:p>
            <a:fld id="{AD92522B-D107-442D-B53C-B3CBDFED8AD9}"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標題版面配置區 21"/>
          <p:cNvSpPr>
            <a:spLocks noGrp="1"/>
          </p:cNvSpPr>
          <p:nvPr>
            <p:ph type="title"/>
          </p:nvPr>
        </p:nvSpPr>
        <p:spPr>
          <a:xfrm>
            <a:off x="457200" y="152400"/>
            <a:ext cx="8229600" cy="990600"/>
          </a:xfrm>
          <a:prstGeom prst="rect">
            <a:avLst/>
          </a:prstGeom>
        </p:spPr>
        <p:txBody>
          <a:bodyPr vert="horz"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altLang="zh-TW" smtClean="0"/>
              <a:t>2014-12-11</a:t>
            </a:r>
            <a:endParaRPr lang="zh-TW" altLang="en-US"/>
          </a:p>
        </p:txBody>
      </p:sp>
      <p:sp>
        <p:nvSpPr>
          <p:cNvPr id="3" name="頁尾版面配置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zh-TW" altLang="en-US" smtClean="0"/>
              <a:t>台大經濟系</a:t>
            </a:r>
            <a:endParaRPr lang="zh-TW" altLang="en-US"/>
          </a:p>
        </p:txBody>
      </p:sp>
      <p:sp>
        <p:nvSpPr>
          <p:cNvPr id="23" name="投影片編號版面配置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D92522B-D107-442D-B53C-B3CBDFED8AD9}" type="slidenum">
              <a:rPr lang="zh-TW" altLang="en-US" smtClean="0"/>
              <a:pPr/>
              <a:t>‹#›</a:t>
            </a:fld>
            <a:endParaRPr lang="zh-TW" altLang="en-US"/>
          </a:p>
        </p:txBody>
      </p:sp>
      <p:sp>
        <p:nvSpPr>
          <p:cNvPr id="28" name="直線接點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接點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等腰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219200" y="3714752"/>
            <a:ext cx="6858000" cy="857256"/>
          </a:xfrm>
        </p:spPr>
        <p:txBody>
          <a:bodyPr>
            <a:normAutofit fontScale="90000"/>
          </a:bodyPr>
          <a:lstStyle/>
          <a:p>
            <a:pPr>
              <a:lnSpc>
                <a:spcPts val="4000"/>
              </a:lnSpc>
            </a:pPr>
            <a:r>
              <a:rPr lang="en-US" altLang="zh-TW" dirty="0" smtClean="0"/>
              <a:t/>
            </a:r>
            <a:br>
              <a:rPr lang="en-US" altLang="zh-TW" dirty="0" smtClean="0"/>
            </a:br>
            <a:r>
              <a:rPr lang="zh-TW" altLang="en-US" sz="3600" dirty="0" smtClean="0"/>
              <a:t>網路金融及第三方支付發展趨勢</a:t>
            </a:r>
            <a:r>
              <a:rPr lang="en-US" altLang="zh-TW" dirty="0" smtClean="0"/>
              <a:t/>
            </a:r>
            <a:br>
              <a:rPr lang="en-US" altLang="zh-TW" dirty="0" smtClean="0"/>
            </a:br>
            <a:endParaRPr lang="zh-TW" altLang="en-US" dirty="0"/>
          </a:p>
        </p:txBody>
      </p:sp>
      <p:sp>
        <p:nvSpPr>
          <p:cNvPr id="3" name="副標題 2"/>
          <p:cNvSpPr>
            <a:spLocks noGrp="1"/>
          </p:cNvSpPr>
          <p:nvPr>
            <p:ph type="subTitle" idx="1"/>
          </p:nvPr>
        </p:nvSpPr>
        <p:spPr>
          <a:xfrm>
            <a:off x="1214414" y="5143512"/>
            <a:ext cx="6858000" cy="533400"/>
          </a:xfrm>
        </p:spPr>
        <p:txBody>
          <a:bodyPr>
            <a:normAutofit fontScale="47500" lnSpcReduction="20000"/>
          </a:bodyPr>
          <a:lstStyle/>
          <a:p>
            <a:r>
              <a:rPr lang="zh-TW" altLang="en-US" sz="4200" dirty="0" smtClean="0"/>
              <a:t>施俊吉教授 </a:t>
            </a:r>
            <a:endParaRPr lang="en-US" altLang="zh-TW" sz="4200" dirty="0" smtClean="0"/>
          </a:p>
          <a:p>
            <a:r>
              <a:rPr lang="zh-TW" altLang="en-US" dirty="0" smtClean="0"/>
              <a:t>中央研究院人文社會科學研究中心研究員</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餘額寶的收益率高於存款利率</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10</a:t>
            </a:fld>
            <a:endParaRPr lang="zh-TW" altLang="en-US"/>
          </a:p>
        </p:txBody>
      </p:sp>
      <p:sp>
        <p:nvSpPr>
          <p:cNvPr id="3" name="內容版面配置區 2"/>
          <p:cNvSpPr>
            <a:spLocks noGrp="1"/>
          </p:cNvSpPr>
          <p:nvPr>
            <p:ph sz="quarter" idx="1"/>
          </p:nvPr>
        </p:nvSpPr>
        <p:spPr/>
        <p:txBody>
          <a:bodyPr>
            <a:normAutofit/>
          </a:bodyPr>
          <a:lstStyle/>
          <a:p>
            <a:pPr>
              <a:lnSpc>
                <a:spcPct val="170000"/>
              </a:lnSpc>
            </a:pPr>
            <a:r>
              <a:rPr lang="zh-CN" altLang="en-US" dirty="0" smtClean="0"/>
              <a:t>余额宝收益播报</a:t>
            </a:r>
            <a:r>
              <a:rPr lang="en-US" altLang="zh-CN" dirty="0" smtClean="0"/>
              <a:t> (</a:t>
            </a:r>
            <a:r>
              <a:rPr lang="zh-CN" altLang="en-US" dirty="0" smtClean="0"/>
              <a:t>七日年化收益率</a:t>
            </a:r>
            <a:r>
              <a:rPr lang="en-US" altLang="zh-CN" dirty="0" smtClean="0"/>
              <a:t>)</a:t>
            </a:r>
          </a:p>
          <a:p>
            <a:pPr lvl="1">
              <a:lnSpc>
                <a:spcPct val="170000"/>
              </a:lnSpc>
            </a:pPr>
            <a:r>
              <a:rPr lang="en-US" altLang="zh-CN" dirty="0" smtClean="0"/>
              <a:t>2014-02-17</a:t>
            </a:r>
            <a:r>
              <a:rPr lang="zh-TW" altLang="en-US" dirty="0" smtClean="0"/>
              <a:t>：</a:t>
            </a:r>
            <a:r>
              <a:rPr lang="en-US" altLang="zh-CN" dirty="0" smtClean="0"/>
              <a:t>6.2590%</a:t>
            </a:r>
            <a:endParaRPr lang="en-US" altLang="zh-TW" dirty="0" smtClean="0"/>
          </a:p>
          <a:p>
            <a:pPr lvl="1">
              <a:lnSpc>
                <a:spcPct val="170000"/>
              </a:lnSpc>
            </a:pPr>
            <a:r>
              <a:rPr lang="en-US" altLang="zh-TW" dirty="0" smtClean="0"/>
              <a:t>2014-04-23</a:t>
            </a:r>
            <a:r>
              <a:rPr lang="zh-TW" altLang="en-US" dirty="0" smtClean="0"/>
              <a:t>：</a:t>
            </a:r>
            <a:r>
              <a:rPr lang="en-US" altLang="zh-TW" dirty="0" smtClean="0"/>
              <a:t>5.1710%</a:t>
            </a:r>
          </a:p>
          <a:p>
            <a:pPr>
              <a:lnSpc>
                <a:spcPct val="170000"/>
              </a:lnSpc>
            </a:pPr>
            <a:endParaRPr lang="en-US" altLang="zh-CN" dirty="0" smtClean="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餘額寶投資貨幣市場基金</a:t>
            </a:r>
            <a:endParaRPr lang="zh-TW" altLang="en-US" dirty="0"/>
          </a:p>
        </p:txBody>
      </p:sp>
      <p:sp>
        <p:nvSpPr>
          <p:cNvPr id="3" name="投影片編號版面配置區 2"/>
          <p:cNvSpPr>
            <a:spLocks noGrp="1"/>
          </p:cNvSpPr>
          <p:nvPr>
            <p:ph type="sldNum" sz="quarter" idx="12"/>
          </p:nvPr>
        </p:nvSpPr>
        <p:spPr/>
        <p:txBody>
          <a:bodyPr/>
          <a:lstStyle/>
          <a:p>
            <a:fld id="{AD92522B-D107-442D-B53C-B3CBDFED8AD9}" type="slidenum">
              <a:rPr lang="zh-TW" altLang="en-US" smtClean="0"/>
              <a:pPr/>
              <a:t>11</a:t>
            </a:fld>
            <a:endParaRPr lang="zh-TW" altLang="en-US"/>
          </a:p>
        </p:txBody>
      </p:sp>
      <p:sp>
        <p:nvSpPr>
          <p:cNvPr id="4" name="內容版面配置區 3"/>
          <p:cNvSpPr>
            <a:spLocks noGrp="1"/>
          </p:cNvSpPr>
          <p:nvPr>
            <p:ph sz="quarter" idx="1"/>
          </p:nvPr>
        </p:nvSpPr>
        <p:spPr>
          <a:xfrm>
            <a:off x="457200" y="1357298"/>
            <a:ext cx="8229600" cy="4799662"/>
          </a:xfrm>
        </p:spPr>
        <p:txBody>
          <a:bodyPr/>
          <a:lstStyle/>
          <a:p>
            <a:r>
              <a:rPr lang="en-US" altLang="zh-TW" dirty="0" smtClean="0"/>
              <a:t>Q : </a:t>
            </a:r>
            <a:r>
              <a:rPr lang="zh-CN" altLang="en-US" dirty="0" smtClean="0"/>
              <a:t>余额宝的收益及风险如何？</a:t>
            </a:r>
            <a:endParaRPr lang="en-US" altLang="zh-CN" dirty="0" smtClean="0"/>
          </a:p>
          <a:p>
            <a:endParaRPr lang="zh-CN" altLang="en-US" dirty="0" smtClean="0"/>
          </a:p>
          <a:p>
            <a:pPr marL="731520" lvl="1" indent="-457200">
              <a:buFont typeface="+mj-lt"/>
              <a:buAutoNum type="arabicPeriod"/>
            </a:pPr>
            <a:r>
              <a:rPr lang="zh-CN" altLang="en-US" dirty="0" smtClean="0"/>
              <a:t>把资金转入余额宝即为向基金公司等机构购买相应理财产品。余额宝首期支持天弘基金“增利宝”货币基金</a:t>
            </a:r>
            <a:endParaRPr lang="en-US" altLang="zh-CN" dirty="0" smtClean="0"/>
          </a:p>
          <a:p>
            <a:pPr marL="731520" lvl="1" indent="-457200">
              <a:buFont typeface="+mj-lt"/>
              <a:buAutoNum type="arabicPeriod"/>
            </a:pPr>
            <a:r>
              <a:rPr lang="zh-CN" altLang="en-US" dirty="0" smtClean="0"/>
              <a:t>货币基金主要用于投资国债、银行存款等安全性高、收益稳定的有价证券，</a:t>
            </a:r>
            <a:r>
              <a:rPr lang="en-US" altLang="zh-CN" dirty="0" smtClean="0"/>
              <a:t>2012</a:t>
            </a:r>
            <a:r>
              <a:rPr lang="zh-CN" altLang="en-US" dirty="0" smtClean="0"/>
              <a:t>年国内货币基金</a:t>
            </a:r>
            <a:r>
              <a:rPr lang="en-US" altLang="zh-CN" dirty="0" smtClean="0"/>
              <a:t>7</a:t>
            </a:r>
            <a:r>
              <a:rPr lang="zh-CN" altLang="en-US" dirty="0" smtClean="0"/>
              <a:t>日年化收益率平均约为</a:t>
            </a:r>
            <a:r>
              <a:rPr lang="en-US" altLang="zh-CN" dirty="0" smtClean="0"/>
              <a:t>3.8%</a:t>
            </a:r>
          </a:p>
          <a:p>
            <a:pPr marL="731520" lvl="1" indent="-457200">
              <a:buFont typeface="+mj-lt"/>
              <a:buAutoNum type="arabicPeriod"/>
            </a:pPr>
            <a:r>
              <a:rPr lang="zh-CN" altLang="en-US" dirty="0" smtClean="0"/>
              <a:t>总体来看，货币基金作为基金产品的一种，理论上存在亏损可能，但从历史数据来看收益稳定风险极小</a:t>
            </a:r>
          </a:p>
        </p:txBody>
      </p:sp>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餘額寶的收益計算規則</a:t>
            </a:r>
            <a:endParaRPr lang="zh-TW" altLang="en-US" dirty="0"/>
          </a:p>
        </p:txBody>
      </p:sp>
      <p:sp>
        <p:nvSpPr>
          <p:cNvPr id="3" name="投影片編號版面配置區 2"/>
          <p:cNvSpPr>
            <a:spLocks noGrp="1"/>
          </p:cNvSpPr>
          <p:nvPr>
            <p:ph type="sldNum" sz="quarter" idx="12"/>
          </p:nvPr>
        </p:nvSpPr>
        <p:spPr/>
        <p:txBody>
          <a:bodyPr/>
          <a:lstStyle/>
          <a:p>
            <a:fld id="{AD92522B-D107-442D-B53C-B3CBDFED8AD9}" type="slidenum">
              <a:rPr lang="zh-TW" altLang="en-US" smtClean="0"/>
              <a:pPr/>
              <a:t>12</a:t>
            </a:fld>
            <a:endParaRPr lang="zh-TW" altLang="en-US"/>
          </a:p>
        </p:txBody>
      </p:sp>
      <p:sp>
        <p:nvSpPr>
          <p:cNvPr id="2" name="內容版面配置區 1"/>
          <p:cNvSpPr>
            <a:spLocks noGrp="1"/>
          </p:cNvSpPr>
          <p:nvPr>
            <p:ph sz="quarter" idx="1"/>
          </p:nvPr>
        </p:nvSpPr>
        <p:spPr/>
        <p:txBody>
          <a:bodyPr>
            <a:normAutofit fontScale="70000" lnSpcReduction="20000"/>
          </a:bodyPr>
          <a:lstStyle/>
          <a:p>
            <a:pPr>
              <a:lnSpc>
                <a:spcPct val="170000"/>
              </a:lnSpc>
            </a:pPr>
            <a:r>
              <a:rPr lang="en-US" altLang="zh-CN" sz="3100" dirty="0" smtClean="0"/>
              <a:t>Q</a:t>
            </a:r>
            <a:r>
              <a:rPr lang="zh-CN" altLang="en-US" sz="3100" dirty="0" smtClean="0"/>
              <a:t>：余额宝每天的收益是怎么计算的？</a:t>
            </a:r>
          </a:p>
          <a:p>
            <a:pPr>
              <a:lnSpc>
                <a:spcPct val="170000"/>
              </a:lnSpc>
              <a:buNone/>
            </a:pPr>
            <a:r>
              <a:rPr lang="zh-TW" altLang="en-US" sz="3100" dirty="0" smtClean="0"/>
              <a:t>     </a:t>
            </a:r>
            <a:r>
              <a:rPr lang="en-US" altLang="zh-CN" sz="3100" dirty="0" smtClean="0"/>
              <a:t>A</a:t>
            </a:r>
            <a:r>
              <a:rPr lang="zh-CN" altLang="en-US" sz="3100" dirty="0" smtClean="0"/>
              <a:t>：当日收益</a:t>
            </a:r>
            <a:r>
              <a:rPr lang="en-US" altLang="zh-CN" sz="3100" dirty="0" smtClean="0"/>
              <a:t>=</a:t>
            </a:r>
            <a:r>
              <a:rPr lang="zh-CN" altLang="en-US" sz="3100" dirty="0" smtClean="0"/>
              <a:t>（余额宝确认资金</a:t>
            </a:r>
            <a:r>
              <a:rPr lang="en-US" altLang="zh-CN" sz="3100" dirty="0" smtClean="0"/>
              <a:t>/10000 </a:t>
            </a:r>
            <a:r>
              <a:rPr lang="zh-CN" altLang="en-US" sz="3100" dirty="0" smtClean="0"/>
              <a:t>）</a:t>
            </a:r>
            <a:r>
              <a:rPr lang="en-US" altLang="zh-CN" sz="3100" dirty="0" smtClean="0"/>
              <a:t>X </a:t>
            </a:r>
            <a:r>
              <a:rPr lang="zh-CN" altLang="en-US" sz="3100" dirty="0" smtClean="0"/>
              <a:t>每万份收益。假设您的已确认资金为</a:t>
            </a:r>
            <a:r>
              <a:rPr lang="en-US" altLang="zh-CN" sz="3100" dirty="0" smtClean="0"/>
              <a:t>9000</a:t>
            </a:r>
            <a:r>
              <a:rPr lang="zh-CN" altLang="en-US" sz="3100" dirty="0" smtClean="0"/>
              <a:t>元，当天的每万份收益为</a:t>
            </a:r>
            <a:r>
              <a:rPr lang="en-US" altLang="zh-CN" sz="3100" dirty="0" smtClean="0"/>
              <a:t>1.25</a:t>
            </a:r>
            <a:r>
              <a:rPr lang="zh-CN" altLang="en-US" sz="3100" dirty="0" smtClean="0"/>
              <a:t>元，代入计算公式，您当日的收益为：</a:t>
            </a:r>
            <a:r>
              <a:rPr lang="en-US" altLang="zh-CN" sz="3100" dirty="0" smtClean="0"/>
              <a:t>1.13</a:t>
            </a:r>
            <a:r>
              <a:rPr lang="zh-CN" altLang="en-US" sz="3100" dirty="0" smtClean="0"/>
              <a:t>元</a:t>
            </a:r>
          </a:p>
          <a:p>
            <a:pPr>
              <a:lnSpc>
                <a:spcPct val="170000"/>
              </a:lnSpc>
            </a:pPr>
            <a:r>
              <a:rPr lang="en-US" altLang="zh-CN" sz="3100" dirty="0" smtClean="0"/>
              <a:t>Q</a:t>
            </a:r>
            <a:r>
              <a:rPr lang="zh-CN" altLang="en-US" sz="3100" dirty="0" smtClean="0"/>
              <a:t>：余额宝的收益结算有什么规则？</a:t>
            </a:r>
          </a:p>
          <a:p>
            <a:pPr>
              <a:lnSpc>
                <a:spcPct val="170000"/>
              </a:lnSpc>
              <a:buNone/>
            </a:pPr>
            <a:r>
              <a:rPr lang="zh-TW" altLang="en-US" sz="3100" dirty="0" smtClean="0"/>
              <a:t>     </a:t>
            </a:r>
            <a:r>
              <a:rPr lang="en-US" altLang="zh-CN" sz="3100" dirty="0" smtClean="0"/>
              <a:t>A</a:t>
            </a:r>
            <a:r>
              <a:rPr lang="zh-CN" altLang="en-US" sz="3100" dirty="0" smtClean="0"/>
              <a:t>：余额宝的收益每日结算，每天下午</a:t>
            </a:r>
            <a:r>
              <a:rPr lang="en-US" altLang="zh-CN" sz="3100" dirty="0" smtClean="0"/>
              <a:t>15:00</a:t>
            </a:r>
            <a:r>
              <a:rPr lang="zh-CN" altLang="en-US" sz="3100" dirty="0" smtClean="0"/>
              <a:t>左右，前一天的收益到账您用余额宝消费或转出的资金是从最先转入的部分开始扣除的，因此被消费或转出的那部分资金，当天没有收益</a:t>
            </a:r>
            <a:endParaRPr lang="en-US" altLang="zh-CN" sz="3100" dirty="0" smtClean="0"/>
          </a:p>
          <a:p>
            <a:endParaRPr lang="zh-TW" altLang="en-US" dirty="0"/>
          </a:p>
        </p:txBody>
      </p:sp>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餘額寶問答</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13</a:t>
            </a:fld>
            <a:endParaRPr lang="zh-TW" altLang="en-US"/>
          </a:p>
        </p:txBody>
      </p:sp>
      <p:sp>
        <p:nvSpPr>
          <p:cNvPr id="3" name="內容版面配置區 2"/>
          <p:cNvSpPr>
            <a:spLocks noGrp="1"/>
          </p:cNvSpPr>
          <p:nvPr>
            <p:ph sz="quarter" idx="1"/>
          </p:nvPr>
        </p:nvSpPr>
        <p:spPr/>
        <p:txBody>
          <a:bodyPr>
            <a:normAutofit lnSpcReduction="10000"/>
          </a:bodyPr>
          <a:lstStyle/>
          <a:p>
            <a:pPr>
              <a:lnSpc>
                <a:spcPct val="110000"/>
              </a:lnSpc>
            </a:pPr>
            <a:r>
              <a:rPr lang="en-US" altLang="zh-CN" dirty="0" smtClean="0"/>
              <a:t>Q</a:t>
            </a:r>
            <a:r>
              <a:rPr lang="zh-CN" altLang="en-US" dirty="0" smtClean="0"/>
              <a:t> ： 余额宝是否有其他手续费用？</a:t>
            </a:r>
          </a:p>
          <a:p>
            <a:pPr>
              <a:lnSpc>
                <a:spcPct val="110000"/>
              </a:lnSpc>
              <a:buNone/>
            </a:pPr>
            <a:r>
              <a:rPr lang="zh-TW" altLang="en-US" dirty="0" smtClean="0"/>
              <a:t>    </a:t>
            </a:r>
            <a:r>
              <a:rPr lang="en-US" altLang="zh-CN" dirty="0" smtClean="0"/>
              <a:t>A</a:t>
            </a:r>
            <a:r>
              <a:rPr lang="zh-CN" altLang="en-US" dirty="0" smtClean="0"/>
              <a:t> ：</a:t>
            </a:r>
            <a:r>
              <a:rPr lang="en-US" altLang="zh-CN" dirty="0" smtClean="0"/>
              <a:t> </a:t>
            </a:r>
            <a:r>
              <a:rPr lang="zh-CN" altLang="en-US" dirty="0" smtClean="0"/>
              <a:t>余额宝目前是不收取任何手续费的</a:t>
            </a:r>
          </a:p>
          <a:p>
            <a:pPr>
              <a:lnSpc>
                <a:spcPct val="110000"/>
              </a:lnSpc>
            </a:pPr>
            <a:r>
              <a:rPr lang="en-US" altLang="zh-CN" dirty="0" smtClean="0"/>
              <a:t>Q</a:t>
            </a:r>
            <a:r>
              <a:rPr lang="zh-CN" altLang="en-US" dirty="0" smtClean="0"/>
              <a:t> ： 把钱放在余额宝和购买其他的货币基金有</a:t>
            </a:r>
            <a:r>
              <a:rPr lang="zh-TW" altLang="en-US" dirty="0" smtClean="0"/>
              <a:t>何</a:t>
            </a:r>
            <a:r>
              <a:rPr lang="zh-CN" altLang="en-US" dirty="0" smtClean="0"/>
              <a:t>区别？</a:t>
            </a:r>
          </a:p>
          <a:p>
            <a:pPr>
              <a:lnSpc>
                <a:spcPct val="110000"/>
              </a:lnSpc>
              <a:buNone/>
            </a:pPr>
            <a:r>
              <a:rPr lang="zh-TW" altLang="en-US" dirty="0" smtClean="0"/>
              <a:t>    </a:t>
            </a:r>
            <a:r>
              <a:rPr lang="en-US" altLang="zh-CN" dirty="0" smtClean="0"/>
              <a:t>A </a:t>
            </a:r>
            <a:r>
              <a:rPr lang="zh-CN" altLang="en-US" dirty="0" smtClean="0"/>
              <a:t>：转入、转出到余额和使用余额宝付款都是实时的，无需等待。让您的资金既有收益，又不耽误使用</a:t>
            </a:r>
            <a:endParaRPr lang="en-US" altLang="zh-CN" dirty="0" smtClean="0"/>
          </a:p>
          <a:p>
            <a:pPr>
              <a:lnSpc>
                <a:spcPct val="110000"/>
              </a:lnSpc>
            </a:pPr>
            <a:r>
              <a:rPr lang="en-US" altLang="zh-TW" dirty="0" smtClean="0"/>
              <a:t>Q : </a:t>
            </a:r>
            <a:r>
              <a:rPr lang="zh-CN" altLang="en-US" dirty="0" smtClean="0"/>
              <a:t>余额宝被盗有赔付吗？</a:t>
            </a:r>
          </a:p>
          <a:p>
            <a:pPr>
              <a:lnSpc>
                <a:spcPct val="110000"/>
              </a:lnSpc>
              <a:buNone/>
            </a:pPr>
            <a:r>
              <a:rPr lang="en-US" altLang="zh-TW" dirty="0" smtClean="0"/>
              <a:t>    A :  </a:t>
            </a:r>
            <a:r>
              <a:rPr lang="zh-CN" altLang="en-US" dirty="0" smtClean="0"/>
              <a:t>转入余额宝资金由众安保险承保，被盗</a:t>
            </a:r>
            <a:r>
              <a:rPr lang="en-US" altLang="zh-CN" dirty="0" smtClean="0"/>
              <a:t>100%</a:t>
            </a:r>
            <a:r>
              <a:rPr lang="zh-CN" altLang="en-US" dirty="0" smtClean="0"/>
              <a:t>赔付，赔付无上限</a:t>
            </a:r>
          </a:p>
          <a:p>
            <a:pPr>
              <a:lnSpc>
                <a:spcPct val="110000"/>
              </a:lnSpc>
            </a:pPr>
            <a:r>
              <a:rPr lang="en-US" altLang="zh-TW" dirty="0" smtClean="0"/>
              <a:t>Q : </a:t>
            </a:r>
            <a:r>
              <a:rPr lang="zh-CN" altLang="en-US" dirty="0" smtClean="0"/>
              <a:t>余额宝都在手机操作，手机丢了怎么办？</a:t>
            </a:r>
          </a:p>
          <a:p>
            <a:pPr>
              <a:lnSpc>
                <a:spcPct val="110000"/>
              </a:lnSpc>
              <a:buNone/>
            </a:pPr>
            <a:r>
              <a:rPr lang="en-US" altLang="zh-TW" dirty="0" smtClean="0"/>
              <a:t>    A : </a:t>
            </a:r>
            <a:r>
              <a:rPr lang="zh-CN" altLang="en-US" dirty="0" smtClean="0"/>
              <a:t>立即挂失手机号并联系支付宝客服冻结支付宝账户</a:t>
            </a:r>
          </a:p>
          <a:p>
            <a:pPr>
              <a:lnSpc>
                <a:spcPct val="160000"/>
              </a:lnSpc>
              <a:buNone/>
            </a:pPr>
            <a:endParaRPr lang="zh-CN" altLang="en-US" dirty="0" smtClean="0"/>
          </a:p>
          <a:p>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餘額寶的規模</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14</a:t>
            </a:fld>
            <a:endParaRPr lang="zh-TW" altLang="en-US"/>
          </a:p>
        </p:txBody>
      </p:sp>
      <p:sp>
        <p:nvSpPr>
          <p:cNvPr id="3" name="內容版面配置區 2"/>
          <p:cNvSpPr>
            <a:spLocks noGrp="1"/>
          </p:cNvSpPr>
          <p:nvPr>
            <p:ph sz="quarter" idx="1"/>
          </p:nvPr>
        </p:nvSpPr>
        <p:spPr/>
        <p:txBody>
          <a:bodyPr>
            <a:normAutofit/>
          </a:bodyPr>
          <a:lstStyle/>
          <a:p>
            <a:r>
              <a:rPr lang="zh-TW" altLang="en-US" dirty="0" smtClean="0"/>
              <a:t>餘額寶的資金在</a:t>
            </a:r>
            <a:r>
              <a:rPr lang="en-US" altLang="zh-TW" dirty="0" smtClean="0"/>
              <a:t>2014</a:t>
            </a:r>
            <a:r>
              <a:rPr lang="zh-TW" altLang="en-US" dirty="0" smtClean="0"/>
              <a:t>年第一季已達人民幣</a:t>
            </a:r>
            <a:r>
              <a:rPr lang="en-US" dirty="0" smtClean="0"/>
              <a:t>5,000</a:t>
            </a:r>
            <a:r>
              <a:rPr lang="zh-TW" altLang="en-US" dirty="0" smtClean="0"/>
              <a:t>億元（</a:t>
            </a:r>
            <a:r>
              <a:rPr lang="en-US" dirty="0" smtClean="0"/>
              <a:t>810</a:t>
            </a:r>
            <a:r>
              <a:rPr lang="zh-TW" altLang="en-US" dirty="0" smtClean="0"/>
              <a:t>億美元）會員數突破</a:t>
            </a:r>
            <a:r>
              <a:rPr lang="en-US" dirty="0" smtClean="0"/>
              <a:t>8,100</a:t>
            </a:r>
            <a:r>
              <a:rPr lang="zh-TW" altLang="en-US" dirty="0" smtClean="0"/>
              <a:t>萬（中國股市活躍交易帳戶數為</a:t>
            </a:r>
            <a:r>
              <a:rPr lang="en-US" dirty="0" smtClean="0"/>
              <a:t>7,700</a:t>
            </a:r>
            <a:r>
              <a:rPr lang="zh-TW" altLang="en-US" dirty="0" smtClean="0"/>
              <a:t>萬）平均每一會員儲值</a:t>
            </a:r>
            <a:r>
              <a:rPr lang="en-US" altLang="zh-TW" dirty="0" smtClean="0"/>
              <a:t>6,200</a:t>
            </a:r>
            <a:r>
              <a:rPr lang="zh-TW" altLang="en-US" dirty="0" smtClean="0"/>
              <a:t>元人民幣，等值於新台幣</a:t>
            </a:r>
            <a:r>
              <a:rPr lang="en-US" altLang="zh-TW" dirty="0" smtClean="0"/>
              <a:t>30,500</a:t>
            </a:r>
            <a:r>
              <a:rPr lang="zh-TW" altLang="en-US" dirty="0" smtClean="0"/>
              <a:t>元</a:t>
            </a:r>
            <a:endParaRPr lang="en-US" altLang="zh-TW" dirty="0" smtClean="0"/>
          </a:p>
          <a:p>
            <a:r>
              <a:rPr lang="zh-TW" altLang="en-US" dirty="0" smtClean="0"/>
              <a:t>餘額寶相當於全球第四大的貨幣市場基金</a:t>
            </a:r>
            <a:endParaRPr lang="en-US" altLang="zh-TW" dirty="0" smtClean="0"/>
          </a:p>
          <a:p>
            <a:r>
              <a:rPr lang="zh-TW" altLang="en-US" dirty="0" smtClean="0"/>
              <a:t>傳統貨幣市場基金年化報酬率約</a:t>
            </a:r>
            <a:r>
              <a:rPr lang="en-US" dirty="0" smtClean="0"/>
              <a:t>3%</a:t>
            </a:r>
            <a:r>
              <a:rPr lang="zh-TW" altLang="en-US" dirty="0" smtClean="0"/>
              <a:t>至</a:t>
            </a:r>
            <a:r>
              <a:rPr lang="en-US" dirty="0" smtClean="0"/>
              <a:t>6%</a:t>
            </a:r>
            <a:r>
              <a:rPr lang="zh-TW" altLang="en-US" dirty="0" smtClean="0"/>
              <a:t>，但餘額寶卻超過</a:t>
            </a:r>
            <a:r>
              <a:rPr lang="en-US" dirty="0" smtClean="0"/>
              <a:t>6%</a:t>
            </a:r>
            <a:r>
              <a:rPr lang="zh-TW" altLang="en-US" dirty="0" smtClean="0"/>
              <a:t>、甚至達到</a:t>
            </a:r>
            <a:r>
              <a:rPr lang="en-US" dirty="0" smtClean="0"/>
              <a:t>7%</a:t>
            </a:r>
            <a:r>
              <a:rPr lang="zh-TW" altLang="en-US" dirty="0" smtClean="0"/>
              <a:t>。</a:t>
            </a:r>
            <a:r>
              <a:rPr lang="en-US" altLang="zh-TW" dirty="0" smtClean="0"/>
              <a:t>2013</a:t>
            </a:r>
            <a:r>
              <a:rPr lang="zh-TW" altLang="en-US" dirty="0" smtClean="0"/>
              <a:t>年年底餘額寶的萬份收益為人民幣</a:t>
            </a:r>
            <a:r>
              <a:rPr lang="en-US" dirty="0" smtClean="0"/>
              <a:t>1.7869</a:t>
            </a:r>
            <a:r>
              <a:rPr lang="zh-TW" altLang="en-US" dirty="0" smtClean="0"/>
              <a:t>元、</a:t>
            </a:r>
            <a:r>
              <a:rPr lang="en-US" dirty="0" smtClean="0"/>
              <a:t>7</a:t>
            </a:r>
            <a:r>
              <a:rPr lang="zh-TW" altLang="en-US" dirty="0" smtClean="0"/>
              <a:t>日年化收益高達</a:t>
            </a:r>
            <a:r>
              <a:rPr lang="en-US" dirty="0" smtClean="0"/>
              <a:t>6.696%</a:t>
            </a:r>
            <a:endParaRPr lang="en-US" altLang="zh-TW" dirty="0" smtClean="0"/>
          </a:p>
          <a:p>
            <a:r>
              <a:rPr lang="zh-TW" altLang="en-US" dirty="0" smtClean="0"/>
              <a:t>中國平均每</a:t>
            </a:r>
            <a:r>
              <a:rPr lang="en-US" altLang="zh-TW" dirty="0" smtClean="0"/>
              <a:t>16</a:t>
            </a:r>
            <a:r>
              <a:rPr lang="zh-TW" altLang="en-US" dirty="0" smtClean="0"/>
              <a:t>個人當中就有一個人是餘額寶的會員，如果按照此一比例換算成台灣的情況，則其會員數將達</a:t>
            </a:r>
            <a:r>
              <a:rPr lang="en-US" altLang="zh-TW" dirty="0" smtClean="0"/>
              <a:t>140</a:t>
            </a:r>
            <a:r>
              <a:rPr lang="zh-TW" altLang="en-US" dirty="0" smtClean="0"/>
              <a:t>萬人，儲值金額可達新台幣</a:t>
            </a:r>
            <a:r>
              <a:rPr lang="en-US" altLang="zh-TW" dirty="0" smtClean="0"/>
              <a:t>430</a:t>
            </a:r>
            <a:r>
              <a:rPr lang="zh-TW" altLang="en-US" dirty="0" smtClean="0"/>
              <a:t>億元</a:t>
            </a: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反彈</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15</a:t>
            </a:fld>
            <a:endParaRPr lang="zh-TW" altLang="en-US"/>
          </a:p>
        </p:txBody>
      </p:sp>
      <p:sp>
        <p:nvSpPr>
          <p:cNvPr id="3" name="內容版面配置區 2"/>
          <p:cNvSpPr>
            <a:spLocks noGrp="1"/>
          </p:cNvSpPr>
          <p:nvPr>
            <p:ph sz="quarter" idx="1"/>
          </p:nvPr>
        </p:nvSpPr>
        <p:spPr/>
        <p:txBody>
          <a:bodyPr/>
          <a:lstStyle/>
          <a:p>
            <a:r>
              <a:rPr lang="zh-TW" altLang="en-US" dirty="0" smtClean="0"/>
              <a:t>中國央視首席評論員：</a:t>
            </a:r>
            <a:endParaRPr lang="en-US" altLang="zh-TW" dirty="0" smtClean="0"/>
          </a:p>
          <a:p>
            <a:pPr lvl="1"/>
            <a:r>
              <a:rPr lang="zh-TW" altLang="en-US" dirty="0" smtClean="0"/>
              <a:t>餘額寶何止衝擊銀行？它所衝擊的是中國全社會的融資成本，衝擊的是整個中國的經濟安全。</a:t>
            </a:r>
            <a:endParaRPr lang="en-US" altLang="zh-TW" dirty="0" smtClean="0"/>
          </a:p>
          <a:p>
            <a:pPr lvl="1"/>
            <a:r>
              <a:rPr lang="zh-TW" altLang="en-US" dirty="0" smtClean="0"/>
              <a:t>當餘額寶和其前端的貨幣基金將</a:t>
            </a:r>
            <a:r>
              <a:rPr lang="en-US" altLang="zh-TW" dirty="0" smtClean="0"/>
              <a:t>2%</a:t>
            </a:r>
            <a:r>
              <a:rPr lang="zh-TW" altLang="en-US" dirty="0" smtClean="0"/>
              <a:t>的收益放入自己兜裡，而將</a:t>
            </a:r>
            <a:r>
              <a:rPr lang="en-US" altLang="zh-TW" dirty="0" smtClean="0"/>
              <a:t>4%</a:t>
            </a:r>
            <a:r>
              <a:rPr lang="zh-TW" altLang="en-US" dirty="0" smtClean="0"/>
              <a:t>到</a:t>
            </a:r>
            <a:r>
              <a:rPr lang="en-US" altLang="zh-TW" dirty="0" smtClean="0"/>
              <a:t>6%</a:t>
            </a:r>
            <a:r>
              <a:rPr lang="zh-TW" altLang="en-US" dirty="0" smtClean="0"/>
              <a:t>的收益分給成千上萬的餘額寶客戶時，整個中國的實體經濟，也就是最終的貸款者將成為這一成本的最終買單人。</a:t>
            </a:r>
            <a:endParaRPr lang="en-US" altLang="zh-TW" dirty="0" smtClean="0"/>
          </a:p>
          <a:p>
            <a:pPr lvl="1"/>
            <a:r>
              <a:rPr lang="zh-TW" altLang="en-US" dirty="0" smtClean="0"/>
              <a:t>餘額寶是趴在銀行身上的吸血鬼，典型的金融寄生蟲。它並未創造價值，而是通過拉高全社會經濟成本並從中漁利。</a:t>
            </a:r>
            <a:endParaRPr lang="en-US" altLang="zh-TW" dirty="0" smtClean="0"/>
          </a:p>
          <a:p>
            <a:pPr lvl="1"/>
            <a:r>
              <a:rPr lang="zh-TW" altLang="en-US" dirty="0" smtClean="0"/>
              <a:t>取締餘額寶，還中國以正常的金融秩序。</a:t>
            </a:r>
            <a:r>
              <a:rPr lang="en-US" altLang="zh-TW" dirty="0" smtClean="0"/>
              <a:t> (2014-2-22)</a:t>
            </a:r>
          </a:p>
          <a:p>
            <a:r>
              <a:rPr lang="zh-TW" altLang="en-US" dirty="0" smtClean="0"/>
              <a:t>餘額寶反擊：利潤僅</a:t>
            </a:r>
            <a:r>
              <a:rPr lang="en-US" altLang="zh-TW" dirty="0" smtClean="0"/>
              <a:t>0.63%</a:t>
            </a:r>
          </a:p>
          <a:p>
            <a:endParaRPr lang="en-US" altLang="zh-TW" dirty="0" smtClean="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人民銀行的態度</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16</a:t>
            </a:fld>
            <a:endParaRPr lang="zh-TW" altLang="en-US"/>
          </a:p>
        </p:txBody>
      </p:sp>
      <p:sp>
        <p:nvSpPr>
          <p:cNvPr id="5" name="內容版面配置區 4"/>
          <p:cNvSpPr>
            <a:spLocks noGrp="1"/>
          </p:cNvSpPr>
          <p:nvPr>
            <p:ph sz="quarter" idx="1"/>
          </p:nvPr>
        </p:nvSpPr>
        <p:spPr/>
        <p:txBody>
          <a:bodyPr>
            <a:normAutofit fontScale="92500"/>
          </a:bodyPr>
          <a:lstStyle/>
          <a:p>
            <a:r>
              <a:rPr lang="zh-TW" altLang="en-US" dirty="0" smtClean="0"/>
              <a:t>人民銀行日前以安全風險與加強監管為由，召集騰訊、阿里巴巴、百度等業者座談，暫停虛擬信用卡業務與使用二維條碼的面對面支付方式。</a:t>
            </a:r>
            <a:r>
              <a:rPr lang="en-US" altLang="zh-TW" dirty="0" smtClean="0"/>
              <a:t>(2014-3-24)</a:t>
            </a:r>
          </a:p>
          <a:p>
            <a:r>
              <a:rPr lang="zh-TW" altLang="en-US" dirty="0" smtClean="0"/>
              <a:t>人民銀行條法司司長穆懷朋：</a:t>
            </a:r>
            <a:endParaRPr lang="en-US" altLang="zh-TW" dirty="0" smtClean="0"/>
          </a:p>
          <a:p>
            <a:pPr lvl="1"/>
            <a:r>
              <a:rPr lang="zh-TW" altLang="en-US" dirty="0" smtClean="0"/>
              <a:t>人民銀行將加緊制訂「關於促進網際網路金融健康發展的指導原則」，作為網路金融監管體系制度基礎。</a:t>
            </a:r>
            <a:endParaRPr lang="en-US" altLang="zh-TW" dirty="0" smtClean="0"/>
          </a:p>
          <a:p>
            <a:pPr lvl="1"/>
            <a:r>
              <a:rPr lang="zh-TW" altLang="en-US" dirty="0" smtClean="0"/>
              <a:t>對網際網路金融機構仍然要實行必要的監管，不過不應管得過死，要留出發展的空間，監管力度要適度，但是，留有發展空間，並不是要留有監管的空白。</a:t>
            </a:r>
            <a:endParaRPr lang="en-US" altLang="zh-TW" dirty="0" smtClean="0"/>
          </a:p>
          <a:p>
            <a:pPr lvl="1"/>
            <a:r>
              <a:rPr lang="zh-TW" altLang="en-US" dirty="0" smtClean="0"/>
              <a:t>第三方支付，</a:t>
            </a:r>
            <a:r>
              <a:rPr lang="en-US" altLang="zh-TW" dirty="0" smtClean="0"/>
              <a:t>P2P</a:t>
            </a:r>
            <a:r>
              <a:rPr lang="zh-TW" altLang="en-US" dirty="0" smtClean="0"/>
              <a:t>網路借貸，股權眾籌資融資以及網路基金銷售等業務的本質內容，仍然是傳統金融所處理的支付、借貸、股權融資和投資業務。因此，可以在現有的金融監管部門的職能架構內，對網路金融實施分類監管。</a:t>
            </a:r>
            <a:r>
              <a:rPr lang="en-US" altLang="zh-TW" dirty="0" smtClean="0"/>
              <a:t>(2014-4-11)</a:t>
            </a:r>
            <a:endParaRPr lang="zh-TW" altLang="en-US" dirty="0" smtClean="0"/>
          </a:p>
          <a:p>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III. </a:t>
            </a:r>
            <a:r>
              <a:rPr lang="zh-TW" altLang="en-US" dirty="0" smtClean="0"/>
              <a:t>專法</a:t>
            </a:r>
            <a:r>
              <a:rPr lang="en-US" altLang="zh-TW" dirty="0" smtClean="0"/>
              <a:t/>
            </a:r>
            <a:br>
              <a:rPr lang="en-US" altLang="zh-TW" dirty="0" smtClean="0"/>
            </a:br>
            <a:r>
              <a:rPr lang="zh-TW" altLang="en-US" dirty="0" smtClean="0"/>
              <a:t>「非金融機構電子商務支付服務管理條例」</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17</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專法名稱問題</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18</a:t>
            </a:fld>
            <a:endParaRPr lang="zh-TW" altLang="en-US"/>
          </a:p>
        </p:txBody>
      </p:sp>
      <p:sp>
        <p:nvSpPr>
          <p:cNvPr id="3" name="內容版面配置區 2"/>
          <p:cNvSpPr>
            <a:spLocks noGrp="1"/>
          </p:cNvSpPr>
          <p:nvPr>
            <p:ph sz="quarter" idx="1"/>
          </p:nvPr>
        </p:nvSpPr>
        <p:spPr/>
        <p:txBody>
          <a:bodyPr>
            <a:normAutofit/>
          </a:bodyPr>
          <a:lstStyle/>
          <a:p>
            <a:pPr marL="514350" indent="-514350"/>
            <a:r>
              <a:rPr lang="zh-TW" altLang="en-US" dirty="0" smtClean="0"/>
              <a:t>專法名為「非金融機構電子商務支付服務管理條例」</a:t>
            </a:r>
            <a:endParaRPr lang="en-US" altLang="zh-TW" dirty="0" smtClean="0"/>
          </a:p>
          <a:p>
            <a:pPr marL="971550" lvl="1" indent="-514350">
              <a:buFont typeface="+mj-lt"/>
              <a:buAutoNum type="arabicPeriod"/>
            </a:pPr>
            <a:r>
              <a:rPr lang="zh-TW" altLang="en-US" dirty="0" smtClean="0"/>
              <a:t>所以，金融機構並不根據此法申請經營執照，因為專法之名稱為「非金融機構 </a:t>
            </a:r>
            <a:r>
              <a:rPr lang="en-US" altLang="zh-TW" dirty="0" smtClean="0"/>
              <a:t>…</a:t>
            </a:r>
            <a:r>
              <a:rPr lang="zh-TW" altLang="en-US" dirty="0" smtClean="0"/>
              <a:t>」</a:t>
            </a:r>
            <a:endParaRPr lang="en-US" altLang="zh-TW" dirty="0" smtClean="0"/>
          </a:p>
          <a:p>
            <a:pPr marL="971550" lvl="1" indent="-514350">
              <a:buFont typeface="+mj-lt"/>
              <a:buAutoNum type="arabicPeriod"/>
            </a:pPr>
            <a:r>
              <a:rPr lang="zh-TW" altLang="en-US" dirty="0" smtClean="0"/>
              <a:t>是否另定「金融機構電子商務支付服務管理條例」？</a:t>
            </a:r>
            <a:endParaRPr lang="en-US" altLang="zh-TW" dirty="0" smtClean="0"/>
          </a:p>
          <a:p>
            <a:pPr marL="971550" lvl="1" indent="-514350">
              <a:buFont typeface="+mj-lt"/>
              <a:buAutoNum type="arabicPeriod"/>
            </a:pPr>
            <a:r>
              <a:rPr lang="zh-TW" altLang="en-US" dirty="0" smtClean="0"/>
              <a:t>不會，因為「不必」。原因是專法所羅列之業務，金融機構原本就可以做，只是非金融機構不能做，所以才需要訂定這部專法</a:t>
            </a:r>
            <a:endParaRPr lang="en-US" altLang="zh-TW" dirty="0" smtClean="0"/>
          </a:p>
          <a:p>
            <a:pPr marL="971550" lvl="1" indent="-514350">
              <a:buFont typeface="+mj-lt"/>
              <a:buAutoNum type="arabicPeriod"/>
            </a:pPr>
            <a:r>
              <a:rPr lang="zh-TW" altLang="en-US" dirty="0" smtClean="0"/>
              <a:t>由此可見，台灣並沒有「不開放第三方支付」</a:t>
            </a:r>
            <a:endParaRPr lang="en-US" altLang="zh-TW" dirty="0" smtClean="0"/>
          </a:p>
          <a:p>
            <a:pPr marL="697230" indent="-514350"/>
            <a:r>
              <a:rPr lang="zh-TW" altLang="en-US" dirty="0" smtClean="0">
                <a:solidFill>
                  <a:srgbClr val="FF0000"/>
                </a:solidFill>
              </a:rPr>
              <a:t>專法新名稱「電子支付服務管理條例」</a:t>
            </a:r>
            <a:endParaRPr lang="en-US" altLang="zh-TW" dirty="0" smtClean="0">
              <a:solidFill>
                <a:srgbClr val="FF0000"/>
              </a:solidFill>
            </a:endParaRPr>
          </a:p>
          <a:p>
            <a:pPr marL="697230" indent="-514350"/>
            <a:r>
              <a:rPr lang="zh-TW" altLang="en-US" dirty="0" smtClean="0">
                <a:solidFill>
                  <a:srgbClr val="FF0000"/>
                </a:solidFill>
              </a:rPr>
              <a:t>銀行可申請兼營電子支付服務業務</a:t>
            </a:r>
            <a:endParaRPr lang="zh-TW" altLang="en-US" dirty="0">
              <a:solidFill>
                <a:srgbClr val="FF0000"/>
              </a:solidFill>
            </a:endParaRPr>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誰當主管機關</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19</a:t>
            </a:fld>
            <a:endParaRPr lang="zh-TW" altLang="en-US"/>
          </a:p>
        </p:txBody>
      </p:sp>
      <p:sp>
        <p:nvSpPr>
          <p:cNvPr id="3" name="內容版面配置區 2"/>
          <p:cNvSpPr>
            <a:spLocks noGrp="1"/>
          </p:cNvSpPr>
          <p:nvPr>
            <p:ph sz="quarter" idx="1"/>
          </p:nvPr>
        </p:nvSpPr>
        <p:spPr/>
        <p:txBody>
          <a:bodyPr/>
          <a:lstStyle/>
          <a:p>
            <a:pPr marL="514350" indent="-514350"/>
            <a:r>
              <a:rPr lang="zh-TW" altLang="en-US" dirty="0" smtClean="0"/>
              <a:t>主管機關：經濟部（第二條）</a:t>
            </a:r>
            <a:endParaRPr lang="en-US" altLang="zh-TW" dirty="0" smtClean="0"/>
          </a:p>
          <a:p>
            <a:pPr marL="914400" lvl="1" indent="-514350">
              <a:buFont typeface="+mj-lt"/>
              <a:buAutoNum type="arabicPeriod"/>
            </a:pPr>
            <a:r>
              <a:rPr lang="zh-TW" altLang="en-US" dirty="0" smtClean="0"/>
              <a:t>金管會與中央銀行為什麼不是主管機關？</a:t>
            </a:r>
            <a:endParaRPr lang="en-US" altLang="zh-TW" dirty="0" smtClean="0"/>
          </a:p>
          <a:p>
            <a:pPr marL="914400" lvl="1" indent="-514350">
              <a:buFont typeface="+mj-lt"/>
              <a:buAutoNum type="arabicPeriod"/>
            </a:pPr>
            <a:r>
              <a:rPr lang="zh-TW" altLang="en-US" dirty="0" smtClean="0"/>
              <a:t>不願當主管機關，還是沒有必要當主管機關？</a:t>
            </a:r>
            <a:endParaRPr lang="en-US" altLang="zh-TW" dirty="0" smtClean="0"/>
          </a:p>
          <a:p>
            <a:pPr marL="640080" indent="-514350"/>
            <a:r>
              <a:rPr lang="zh-TW" altLang="en-US" dirty="0" smtClean="0">
                <a:solidFill>
                  <a:srgbClr val="FF0000"/>
                </a:solidFill>
              </a:rPr>
              <a:t>行政院四月初裁示主管機關從經濟部改為金管會</a:t>
            </a:r>
            <a:endParaRPr lang="en-US" altLang="zh-TW" dirty="0" smtClean="0">
              <a:solidFill>
                <a:srgbClr val="FF0000"/>
              </a:solidFill>
            </a:endParaRPr>
          </a:p>
          <a:p>
            <a:pPr marL="914400" lvl="1" indent="-514350">
              <a:buFont typeface="+mj-lt"/>
              <a:buAutoNum type="arabicPeriod"/>
            </a:pP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 </a:t>
            </a:r>
            <a:r>
              <a:rPr lang="zh-TW" altLang="en-US" dirty="0" smtClean="0"/>
              <a:t>第三方支付是什麼</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第三方支付的定義</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20</a:t>
            </a:fld>
            <a:endParaRPr lang="zh-TW" altLang="en-US"/>
          </a:p>
        </p:txBody>
      </p:sp>
      <p:sp>
        <p:nvSpPr>
          <p:cNvPr id="3" name="內容版面配置區 2"/>
          <p:cNvSpPr>
            <a:spLocks noGrp="1"/>
          </p:cNvSpPr>
          <p:nvPr>
            <p:ph sz="quarter" idx="1"/>
          </p:nvPr>
        </p:nvSpPr>
        <p:spPr/>
        <p:txBody>
          <a:bodyPr/>
          <a:lstStyle/>
          <a:p>
            <a:r>
              <a:rPr lang="zh-TW" altLang="en-US" dirty="0" smtClean="0"/>
              <a:t>電子商務支付服務（支付服務）：以網路平台為中介，提供網路交易當事人價金移轉或</a:t>
            </a:r>
            <a:r>
              <a:rPr lang="zh-TW" altLang="en-US" dirty="0" smtClean="0">
                <a:solidFill>
                  <a:srgbClr val="0070C0"/>
                </a:solidFill>
              </a:rPr>
              <a:t>公共服務利用人費用支付之需求</a:t>
            </a:r>
            <a:r>
              <a:rPr lang="zh-TW" altLang="en-US" dirty="0" smtClean="0"/>
              <a:t>，利用電子設備以連線方式傳遞金錢支付訊息，收取付款方會員款項，並依指示將款項移轉至收款方會員之服務。（第三條第一款）</a:t>
            </a:r>
            <a:endParaRPr lang="en-US" altLang="zh-TW" dirty="0" smtClean="0"/>
          </a:p>
          <a:p>
            <a:r>
              <a:rPr lang="zh-TW" altLang="en-US" dirty="0" smtClean="0"/>
              <a:t>第一類支付服務（儲值型第三方支付）</a:t>
            </a:r>
            <a:endParaRPr lang="en-US" altLang="zh-TW" dirty="0" smtClean="0"/>
          </a:p>
          <a:p>
            <a:r>
              <a:rPr lang="zh-TW" altLang="en-US" dirty="0" smtClean="0"/>
              <a:t>第二類支付服務（陽春型第三方支付）</a:t>
            </a: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支付機構分類</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21</a:t>
            </a:fld>
            <a:endParaRPr lang="zh-TW" altLang="en-US"/>
          </a:p>
        </p:txBody>
      </p:sp>
      <p:sp>
        <p:nvSpPr>
          <p:cNvPr id="3" name="內容版面配置區 2"/>
          <p:cNvSpPr>
            <a:spLocks noGrp="1"/>
          </p:cNvSpPr>
          <p:nvPr>
            <p:ph sz="quarter" idx="1"/>
          </p:nvPr>
        </p:nvSpPr>
        <p:spPr/>
        <p:txBody>
          <a:bodyPr>
            <a:normAutofit/>
          </a:bodyPr>
          <a:lstStyle/>
          <a:p>
            <a:r>
              <a:rPr lang="zh-TW" altLang="en-US" dirty="0" smtClean="0"/>
              <a:t>支付服務分為兩類（第四條）</a:t>
            </a:r>
            <a:endParaRPr lang="en-US" altLang="zh-TW" dirty="0" smtClean="0"/>
          </a:p>
          <a:p>
            <a:pPr marL="971550" lvl="1" indent="-514350">
              <a:buFont typeface="+mj-lt"/>
              <a:buAutoNum type="arabicPeriod"/>
            </a:pPr>
            <a:r>
              <a:rPr lang="zh-TW" altLang="en-US" dirty="0" smtClean="0"/>
              <a:t>第一類支付服務（採許可制），可以經營</a:t>
            </a:r>
            <a:endParaRPr lang="en-US" altLang="zh-TW" dirty="0" smtClean="0"/>
          </a:p>
          <a:p>
            <a:pPr marL="1371600" lvl="2" indent="-514350">
              <a:buFont typeface="+mj-lt"/>
              <a:buAutoNum type="arabicPeriod"/>
            </a:pPr>
            <a:r>
              <a:rPr lang="zh-TW" altLang="en-US" dirty="0" smtClean="0">
                <a:solidFill>
                  <a:srgbClr val="0070C0"/>
                </a:solidFill>
              </a:rPr>
              <a:t>代理收付款項</a:t>
            </a:r>
            <a:endParaRPr lang="en-US" altLang="zh-TW" dirty="0" smtClean="0">
              <a:solidFill>
                <a:srgbClr val="0070C0"/>
              </a:solidFill>
            </a:endParaRPr>
          </a:p>
          <a:p>
            <a:pPr marL="1371600" lvl="2" indent="-514350">
              <a:buFont typeface="+mj-lt"/>
              <a:buAutoNum type="arabicPeriod"/>
            </a:pPr>
            <a:r>
              <a:rPr lang="zh-TW" altLang="en-US" dirty="0" smtClean="0">
                <a:solidFill>
                  <a:srgbClr val="0070C0"/>
                </a:solidFill>
              </a:rPr>
              <a:t>收受儲值款項</a:t>
            </a:r>
            <a:endParaRPr lang="en-US" altLang="zh-TW" dirty="0" smtClean="0">
              <a:solidFill>
                <a:srgbClr val="0070C0"/>
              </a:solidFill>
            </a:endParaRPr>
          </a:p>
          <a:p>
            <a:pPr marL="971550" lvl="1" indent="-514350">
              <a:buFont typeface="+mj-lt"/>
              <a:buAutoNum type="arabicPeriod"/>
            </a:pPr>
            <a:r>
              <a:rPr lang="zh-TW" altLang="en-US" dirty="0" smtClean="0"/>
              <a:t>第二類支付服務（採備查制），只能辦理代理收付款項，不能收受儲值款項</a:t>
            </a:r>
            <a:endParaRPr lang="en-US" altLang="zh-TW" dirty="0" smtClean="0"/>
          </a:p>
          <a:p>
            <a:pPr marL="571500" indent="-514350"/>
            <a:r>
              <a:rPr lang="zh-TW" altLang="en-US" dirty="0" smtClean="0"/>
              <a:t>上述兩類支付機構都可以提供跨境支付服務，惟資金匯出、匯入應依央行相關規定辦理</a:t>
            </a:r>
            <a:endParaRPr lang="en-US" altLang="zh-TW" dirty="0" smtClean="0"/>
          </a:p>
          <a:p>
            <a:pPr marL="571500" indent="-514350"/>
            <a:r>
              <a:rPr lang="zh-TW" altLang="en-US" dirty="0" smtClean="0">
                <a:solidFill>
                  <a:srgbClr val="FF0000"/>
                </a:solidFill>
              </a:rPr>
              <a:t>業務範圍新增「</a:t>
            </a:r>
            <a:r>
              <a:rPr lang="en-US" altLang="zh-TW" dirty="0" smtClean="0">
                <a:solidFill>
                  <a:srgbClr val="FF0000"/>
                </a:solidFill>
              </a:rPr>
              <a:t>O2O</a:t>
            </a:r>
            <a:r>
              <a:rPr lang="zh-TW" altLang="en-US" dirty="0" smtClean="0">
                <a:solidFill>
                  <a:srgbClr val="FF0000"/>
                </a:solidFill>
              </a:rPr>
              <a:t>線下實質交易」、「多幣別支付與儲值」、「無實質交易匯款」</a:t>
            </a:r>
            <a:endParaRPr lang="en-US" altLang="zh-TW" dirty="0" smtClean="0">
              <a:solidFill>
                <a:srgbClr val="FF0000"/>
              </a:solidFill>
            </a:endParaRPr>
          </a:p>
          <a:p>
            <a:pPr marL="845820" lvl="1" indent="-514350"/>
            <a:r>
              <a:rPr lang="zh-TW" altLang="en-US" dirty="0" smtClean="0">
                <a:solidFill>
                  <a:srgbClr val="FF0000"/>
                </a:solidFill>
              </a:rPr>
              <a:t>無實質交易匯款每筆上限</a:t>
            </a:r>
            <a:r>
              <a:rPr lang="en-US" altLang="zh-TW" dirty="0" smtClean="0">
                <a:solidFill>
                  <a:srgbClr val="FF0000"/>
                </a:solidFill>
              </a:rPr>
              <a:t>3</a:t>
            </a:r>
            <a:r>
              <a:rPr lang="zh-TW" altLang="en-US" dirty="0" smtClean="0">
                <a:solidFill>
                  <a:srgbClr val="FF0000"/>
                </a:solidFill>
              </a:rPr>
              <a:t>萬元，</a:t>
            </a:r>
            <a:r>
              <a:rPr lang="en-US" altLang="zh-TW" dirty="0" smtClean="0">
                <a:solidFill>
                  <a:srgbClr val="FF0000"/>
                </a:solidFill>
              </a:rPr>
              <a:t>P2P</a:t>
            </a:r>
            <a:r>
              <a:rPr lang="zh-TW" altLang="en-US" dirty="0" smtClean="0">
                <a:solidFill>
                  <a:srgbClr val="FF0000"/>
                </a:solidFill>
              </a:rPr>
              <a:t>不准做借貸</a:t>
            </a:r>
            <a:endParaRPr lang="en-US" altLang="zh-TW" dirty="0" smtClean="0">
              <a:solidFill>
                <a:srgbClr val="FF0000"/>
              </a:solidFill>
            </a:endParaRPr>
          </a:p>
          <a:p>
            <a:pPr marL="1371600" lvl="2" indent="-514350">
              <a:buFont typeface="+mj-lt"/>
              <a:buAutoNum type="arabicPeriod"/>
            </a:pPr>
            <a:endParaRPr lang="en-US" altLang="zh-TW" dirty="0" smtClean="0"/>
          </a:p>
          <a:p>
            <a:pPr marL="971550" lvl="1" indent="-514350">
              <a:buFont typeface="+mj-lt"/>
              <a:buAutoNum type="arabicPeriod"/>
            </a:pP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資本額門檻</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22</a:t>
            </a:fld>
            <a:endParaRPr lang="zh-TW" altLang="en-US"/>
          </a:p>
        </p:txBody>
      </p:sp>
      <p:sp>
        <p:nvSpPr>
          <p:cNvPr id="3" name="內容版面配置區 2"/>
          <p:cNvSpPr>
            <a:spLocks noGrp="1"/>
          </p:cNvSpPr>
          <p:nvPr>
            <p:ph sz="quarter" idx="1"/>
          </p:nvPr>
        </p:nvSpPr>
        <p:spPr/>
        <p:txBody>
          <a:bodyPr/>
          <a:lstStyle/>
          <a:p>
            <a:r>
              <a:rPr lang="zh-TW" altLang="en-US" dirty="0" smtClean="0"/>
              <a:t>資本額門檻：第一類</a:t>
            </a:r>
            <a:r>
              <a:rPr lang="en-US" altLang="zh-TW" dirty="0" smtClean="0"/>
              <a:t>3</a:t>
            </a:r>
            <a:r>
              <a:rPr lang="zh-TW" altLang="en-US" dirty="0" smtClean="0"/>
              <a:t>億元，第二類</a:t>
            </a:r>
            <a:r>
              <a:rPr lang="en-US" altLang="zh-TW" dirty="0" smtClean="0"/>
              <a:t>5,000</a:t>
            </a:r>
            <a:r>
              <a:rPr lang="zh-TW" altLang="en-US" dirty="0" smtClean="0"/>
              <a:t>萬元（第五條）</a:t>
            </a:r>
            <a:endParaRPr lang="en-US" altLang="zh-TW" dirty="0" smtClean="0"/>
          </a:p>
          <a:p>
            <a:r>
              <a:rPr lang="zh-TW" altLang="en-US" dirty="0" smtClean="0"/>
              <a:t>業者認為：</a:t>
            </a:r>
            <a:r>
              <a:rPr lang="en-US" altLang="zh-TW" dirty="0" smtClean="0"/>
              <a:t>3</a:t>
            </a:r>
            <a:r>
              <a:rPr lang="zh-TW" altLang="en-US" dirty="0" smtClean="0"/>
              <a:t>億元太高，歐盟只要</a:t>
            </a:r>
            <a:r>
              <a:rPr lang="en-US" altLang="zh-TW" dirty="0" smtClean="0"/>
              <a:t>5</a:t>
            </a:r>
            <a:r>
              <a:rPr lang="zh-TW" altLang="en-US" dirty="0" smtClean="0"/>
              <a:t>萬歐元，美國只要</a:t>
            </a:r>
            <a:r>
              <a:rPr lang="en-US" altLang="zh-TW" dirty="0" smtClean="0"/>
              <a:t>2.5</a:t>
            </a:r>
            <a:r>
              <a:rPr lang="zh-TW" altLang="en-US" dirty="0" smtClean="0"/>
              <a:t>萬美元</a:t>
            </a:r>
            <a:endParaRPr lang="en-US" altLang="zh-TW" dirty="0" smtClean="0"/>
          </a:p>
          <a:p>
            <a:r>
              <a:rPr lang="zh-TW" altLang="en-US" dirty="0" smtClean="0"/>
              <a:t>各國情況：歐盟</a:t>
            </a:r>
            <a:r>
              <a:rPr lang="en-US" altLang="zh-TW" dirty="0" smtClean="0"/>
              <a:t>35</a:t>
            </a:r>
            <a:r>
              <a:rPr lang="zh-TW" altLang="en-US" dirty="0" smtClean="0"/>
              <a:t>萬歐元，中國</a:t>
            </a:r>
            <a:r>
              <a:rPr lang="en-US" altLang="zh-TW" dirty="0" smtClean="0"/>
              <a:t>1</a:t>
            </a:r>
            <a:r>
              <a:rPr lang="zh-TW" altLang="en-US" dirty="0" smtClean="0"/>
              <a:t>億人民幣，香港</a:t>
            </a:r>
            <a:r>
              <a:rPr lang="en-US" altLang="zh-TW" dirty="0" smtClean="0"/>
              <a:t>2,500</a:t>
            </a:r>
            <a:r>
              <a:rPr lang="zh-TW" altLang="en-US" dirty="0" smtClean="0"/>
              <a:t>萬港幣</a:t>
            </a:r>
            <a:endParaRPr lang="en-US" altLang="zh-TW" dirty="0" smtClean="0"/>
          </a:p>
          <a:p>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儲值上限</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23</a:t>
            </a:fld>
            <a:endParaRPr lang="zh-TW" altLang="en-US"/>
          </a:p>
        </p:txBody>
      </p:sp>
      <p:sp>
        <p:nvSpPr>
          <p:cNvPr id="3" name="內容版面配置區 2"/>
          <p:cNvSpPr>
            <a:spLocks noGrp="1"/>
          </p:cNvSpPr>
          <p:nvPr>
            <p:ph sz="quarter" idx="1"/>
          </p:nvPr>
        </p:nvSpPr>
        <p:spPr/>
        <p:txBody>
          <a:bodyPr/>
          <a:lstStyle/>
          <a:p>
            <a:r>
              <a:rPr lang="en-US" altLang="zh-TW" dirty="0" smtClean="0"/>
              <a:t>3</a:t>
            </a:r>
            <a:r>
              <a:rPr lang="zh-TW" altLang="en-US" dirty="0" smtClean="0"/>
              <a:t>萬元（第十一條第一款）</a:t>
            </a:r>
            <a:endParaRPr lang="en-US" altLang="zh-TW" dirty="0" smtClean="0"/>
          </a:p>
          <a:p>
            <a:r>
              <a:rPr lang="zh-TW" altLang="en-US" dirty="0" smtClean="0"/>
              <a:t>業者認為：</a:t>
            </a:r>
            <a:r>
              <a:rPr lang="en-US" altLang="zh-TW" dirty="0" smtClean="0"/>
              <a:t>3</a:t>
            </a:r>
            <a:r>
              <a:rPr lang="zh-TW" altLang="en-US" dirty="0" smtClean="0"/>
              <a:t>萬元太低，應該訂為</a:t>
            </a:r>
            <a:r>
              <a:rPr lang="en-US" altLang="zh-TW" dirty="0" smtClean="0"/>
              <a:t>10</a:t>
            </a:r>
            <a:r>
              <a:rPr lang="zh-TW" altLang="en-US" dirty="0" smtClean="0"/>
              <a:t>萬元</a:t>
            </a:r>
            <a:endParaRPr lang="en-US" altLang="zh-TW" dirty="0" smtClean="0"/>
          </a:p>
          <a:p>
            <a:r>
              <a:rPr lang="zh-TW" altLang="en-US" dirty="0" smtClean="0"/>
              <a:t>各國情況：歐盟</a:t>
            </a:r>
            <a:r>
              <a:rPr lang="en-US" altLang="zh-TW" dirty="0" smtClean="0"/>
              <a:t>500</a:t>
            </a:r>
            <a:r>
              <a:rPr lang="zh-TW" altLang="en-US" dirty="0" smtClean="0"/>
              <a:t>歐元，美國未規定，中國未規定，香港</a:t>
            </a:r>
            <a:r>
              <a:rPr lang="en-US" altLang="zh-TW" dirty="0" smtClean="0"/>
              <a:t>1,000</a:t>
            </a:r>
            <a:r>
              <a:rPr lang="zh-TW" altLang="en-US" dirty="0" smtClean="0"/>
              <a:t>港幣，日本未規定</a:t>
            </a:r>
            <a:endParaRPr lang="en-US" altLang="zh-TW" dirty="0" smtClean="0"/>
          </a:p>
          <a:p>
            <a:r>
              <a:rPr lang="zh-TW" altLang="en-US" dirty="0" smtClean="0"/>
              <a:t>悠遊卡：</a:t>
            </a:r>
            <a:r>
              <a:rPr lang="en-US" altLang="zh-TW" dirty="0" smtClean="0"/>
              <a:t>1</a:t>
            </a:r>
            <a:r>
              <a:rPr lang="zh-TW" altLang="en-US" dirty="0" smtClean="0"/>
              <a:t>萬元，每筆交易不得超過</a:t>
            </a:r>
            <a:r>
              <a:rPr lang="en-US" altLang="zh-TW" dirty="0" smtClean="0"/>
              <a:t>1,000</a:t>
            </a:r>
            <a:r>
              <a:rPr lang="zh-TW" altLang="en-US" dirty="0" smtClean="0"/>
              <a:t>元，每日不超過</a:t>
            </a:r>
            <a:r>
              <a:rPr lang="en-US" altLang="zh-TW" dirty="0" smtClean="0"/>
              <a:t>3,000</a:t>
            </a:r>
            <a:r>
              <a:rPr lang="zh-TW" altLang="en-US" dirty="0" smtClean="0"/>
              <a:t>元</a:t>
            </a:r>
            <a:endParaRPr lang="en-US" altLang="zh-TW" dirty="0" smtClean="0"/>
          </a:p>
          <a:p>
            <a:r>
              <a:rPr lang="zh-TW" altLang="en-US" dirty="0" smtClean="0">
                <a:solidFill>
                  <a:srgbClr val="FF0000"/>
                </a:solidFill>
              </a:rPr>
              <a:t>儲值帳戶餘額合計不得逾淨值</a:t>
            </a:r>
            <a:r>
              <a:rPr lang="en-US" altLang="zh-TW" dirty="0" smtClean="0">
                <a:solidFill>
                  <a:srgbClr val="FF0000"/>
                </a:solidFill>
              </a:rPr>
              <a:t>10</a:t>
            </a:r>
            <a:r>
              <a:rPr lang="zh-TW" altLang="en-US" dirty="0" smtClean="0">
                <a:solidFill>
                  <a:srgbClr val="FF0000"/>
                </a:solidFill>
              </a:rPr>
              <a:t>倍</a:t>
            </a:r>
            <a:endParaRPr lang="zh-TW" altLang="en-US" dirty="0">
              <a:solidFill>
                <a:srgbClr val="FF0000"/>
              </a:solidFill>
            </a:endParaRPr>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款項管理與運用</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24</a:t>
            </a:fld>
            <a:endParaRPr lang="zh-TW" altLang="en-US"/>
          </a:p>
        </p:txBody>
      </p:sp>
      <p:sp>
        <p:nvSpPr>
          <p:cNvPr id="3" name="內容版面配置區 2"/>
          <p:cNvSpPr>
            <a:spLocks noGrp="1"/>
          </p:cNvSpPr>
          <p:nvPr>
            <p:ph sz="quarter" idx="1"/>
          </p:nvPr>
        </p:nvSpPr>
        <p:spPr/>
        <p:txBody>
          <a:bodyPr>
            <a:normAutofit/>
          </a:bodyPr>
          <a:lstStyle/>
          <a:p>
            <a:r>
              <a:rPr lang="zh-TW" altLang="en-US" dirty="0" smtClean="0"/>
              <a:t>第十四至第十八條規定：</a:t>
            </a:r>
            <a:endParaRPr lang="en-US" altLang="zh-TW" dirty="0" smtClean="0"/>
          </a:p>
          <a:p>
            <a:pPr marL="514350" indent="-514350">
              <a:buFont typeface="+mj-lt"/>
              <a:buAutoNum type="arabicPeriod"/>
            </a:pPr>
            <a:r>
              <a:rPr lang="zh-TW" altLang="en-US" dirty="0" smtClean="0">
                <a:solidFill>
                  <a:srgbClr val="0070C0"/>
                </a:solidFill>
              </a:rPr>
              <a:t>支付款項及儲值款項</a:t>
            </a:r>
            <a:r>
              <a:rPr lang="zh-TW" altLang="en-US" dirty="0" smtClean="0"/>
              <a:t>全部</a:t>
            </a:r>
            <a:r>
              <a:rPr lang="zh-TW" altLang="en-US" dirty="0" smtClean="0">
                <a:solidFill>
                  <a:srgbClr val="0070C0"/>
                </a:solidFill>
              </a:rPr>
              <a:t>交付信託</a:t>
            </a:r>
            <a:r>
              <a:rPr lang="zh-TW" altLang="en-US" dirty="0" smtClean="0"/>
              <a:t>或取得</a:t>
            </a:r>
            <a:r>
              <a:rPr lang="zh-TW" altLang="en-US" dirty="0" smtClean="0">
                <a:solidFill>
                  <a:srgbClr val="0070C0"/>
                </a:solidFill>
              </a:rPr>
              <a:t>銀行十足之履約保證</a:t>
            </a:r>
            <a:endParaRPr lang="en-US" altLang="zh-TW" dirty="0" smtClean="0">
              <a:solidFill>
                <a:srgbClr val="0070C0"/>
              </a:solidFill>
            </a:endParaRPr>
          </a:p>
          <a:p>
            <a:pPr marL="514350" indent="-514350">
              <a:buFont typeface="+mj-lt"/>
              <a:buAutoNum type="arabicPeriod"/>
            </a:pPr>
            <a:r>
              <a:rPr lang="zh-TW" altLang="en-US" dirty="0" smtClean="0">
                <a:solidFill>
                  <a:srgbClr val="0070C0"/>
                </a:solidFill>
              </a:rPr>
              <a:t>支付款項不得運用</a:t>
            </a:r>
            <a:r>
              <a:rPr lang="zh-TW" altLang="en-US" dirty="0" smtClean="0"/>
              <a:t>，限以專用存款帳戶儲存及保管</a:t>
            </a:r>
            <a:endParaRPr lang="en-US" altLang="zh-TW" dirty="0" smtClean="0"/>
          </a:p>
          <a:p>
            <a:pPr marL="514350" indent="-514350">
              <a:buFont typeface="+mj-lt"/>
              <a:buAutoNum type="arabicPeriod"/>
            </a:pPr>
            <a:r>
              <a:rPr lang="zh-TW" altLang="en-US" dirty="0" smtClean="0">
                <a:solidFill>
                  <a:srgbClr val="0070C0"/>
                </a:solidFill>
              </a:rPr>
              <a:t>儲值款項得於一定比率內運用</a:t>
            </a:r>
            <a:r>
              <a:rPr lang="zh-TW" altLang="en-US" dirty="0" smtClean="0"/>
              <a:t>於：銀行存款、購買政府債券、購買國庫券或</a:t>
            </a:r>
            <a:r>
              <a:rPr lang="en-US" altLang="zh-TW" dirty="0" smtClean="0"/>
              <a:t>NCD</a:t>
            </a:r>
            <a:r>
              <a:rPr lang="zh-TW" altLang="en-US" dirty="0" smtClean="0"/>
              <a:t>，以及其他經主管機關洽金管會核准之金融商品</a:t>
            </a:r>
            <a:endParaRPr lang="en-US" altLang="zh-TW" dirty="0" smtClean="0"/>
          </a:p>
          <a:p>
            <a:pPr marL="514350" indent="-514350">
              <a:buFont typeface="+mj-lt"/>
              <a:buAutoNum type="arabicPeriod"/>
            </a:pPr>
            <a:r>
              <a:rPr lang="zh-TW" altLang="en-US" dirty="0" smtClean="0"/>
              <a:t>運用所生</a:t>
            </a:r>
            <a:r>
              <a:rPr lang="zh-TW" altLang="en-US" dirty="0" smtClean="0">
                <a:solidFill>
                  <a:srgbClr val="0070C0"/>
                </a:solidFill>
              </a:rPr>
              <a:t>孳息或其他收益，屬支付機構所有</a:t>
            </a:r>
            <a:endParaRPr lang="en-US" altLang="zh-TW" dirty="0" smtClean="0">
              <a:solidFill>
                <a:srgbClr val="0070C0"/>
              </a:solidFill>
            </a:endParaRPr>
          </a:p>
          <a:p>
            <a:pPr marL="514350" indent="-514350"/>
            <a:r>
              <a:rPr lang="zh-TW" altLang="en-US" dirty="0" smtClean="0">
                <a:solidFill>
                  <a:srgbClr val="FF0000"/>
                </a:solidFill>
              </a:rPr>
              <a:t>儲值帳戶餘額不得支付金融商品投資，須訂定消費者損失賠償準備機制</a:t>
            </a:r>
            <a:endParaRPr lang="en-US" altLang="zh-TW" dirty="0" smtClean="0">
              <a:solidFill>
                <a:srgbClr val="FF0000"/>
              </a:solidFill>
            </a:endParaRPr>
          </a:p>
          <a:p>
            <a:pPr marL="514350" indent="-514350">
              <a:buFont typeface="+mj-lt"/>
              <a:buAutoNum type="arabicPeriod"/>
            </a:pP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新增：外國第三方支付業者來台規定</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25</a:t>
            </a:fld>
            <a:endParaRPr lang="zh-TW" altLang="en-US"/>
          </a:p>
        </p:txBody>
      </p:sp>
      <p:sp>
        <p:nvSpPr>
          <p:cNvPr id="5" name="內容版面配置區 4"/>
          <p:cNvSpPr>
            <a:spLocks noGrp="1"/>
          </p:cNvSpPr>
          <p:nvPr>
            <p:ph sz="quarter" idx="1"/>
          </p:nvPr>
        </p:nvSpPr>
        <p:spPr/>
        <p:txBody>
          <a:bodyPr/>
          <a:lstStyle/>
          <a:p>
            <a:r>
              <a:rPr lang="zh-TW" altLang="en-US" dirty="0" smtClean="0">
                <a:solidFill>
                  <a:srgbClr val="FF0000"/>
                </a:solidFill>
              </a:rPr>
              <a:t>分為直接來台設立公司，以及與國內業者合作兩種型態，分別訂定規範</a:t>
            </a:r>
            <a:endParaRPr lang="en-US" altLang="zh-TW" dirty="0" smtClean="0">
              <a:solidFill>
                <a:srgbClr val="FF0000"/>
              </a:solidFill>
            </a:endParaRPr>
          </a:p>
          <a:p>
            <a:r>
              <a:rPr lang="zh-TW" altLang="en-US" dirty="0" smtClean="0">
                <a:solidFill>
                  <a:srgbClr val="FF0000"/>
                </a:solidFill>
              </a:rPr>
              <a:t>陸資業者的核准條件，涉電子商務產業政策，將洽經濟部意見</a:t>
            </a:r>
            <a:endParaRPr lang="zh-TW" altLang="en-US" dirty="0">
              <a:solidFill>
                <a:srgbClr val="FF0000"/>
              </a:solidFill>
            </a:endParaRPr>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IV. </a:t>
            </a:r>
            <a:r>
              <a:rPr lang="zh-TW" altLang="en-US" dirty="0" smtClean="0"/>
              <a:t>成功的秘訣</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26</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成功的五部曲</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27</a:t>
            </a:fld>
            <a:endParaRPr lang="zh-TW" altLang="en-US"/>
          </a:p>
        </p:txBody>
      </p:sp>
      <p:sp>
        <p:nvSpPr>
          <p:cNvPr id="3" name="內容版面配置區 2"/>
          <p:cNvSpPr>
            <a:spLocks noGrp="1"/>
          </p:cNvSpPr>
          <p:nvPr>
            <p:ph sz="quarter" idx="1"/>
          </p:nvPr>
        </p:nvSpPr>
        <p:spPr/>
        <p:txBody>
          <a:bodyPr>
            <a:normAutofit/>
          </a:bodyPr>
          <a:lstStyle/>
          <a:p>
            <a:pPr marL="514350" indent="-514350">
              <a:buFont typeface="+mj-lt"/>
              <a:buAutoNum type="arabicPeriod"/>
            </a:pPr>
            <a:r>
              <a:rPr lang="zh-TW" altLang="en-US" dirty="0" smtClean="0"/>
              <a:t>爭取訂定專法讓非金融機構可以經營儲值型第三方支付</a:t>
            </a:r>
            <a:endParaRPr lang="en-US" altLang="zh-TW" dirty="0" smtClean="0"/>
          </a:p>
          <a:p>
            <a:pPr marL="514350" indent="-514350">
              <a:buFont typeface="+mj-lt"/>
              <a:buAutoNum type="arabicPeriod"/>
            </a:pPr>
            <a:r>
              <a:rPr lang="zh-TW" altLang="en-US" dirty="0" smtClean="0"/>
              <a:t>爭取水、電、瓦斯與電話費代繳，以「黏住」會員，擴展儲值業務</a:t>
            </a:r>
            <a:endParaRPr lang="en-US" altLang="zh-TW" dirty="0" smtClean="0"/>
          </a:p>
          <a:p>
            <a:pPr marL="514350" indent="-514350">
              <a:buFont typeface="+mj-lt"/>
              <a:buAutoNum type="arabicPeriod"/>
            </a:pPr>
            <a:r>
              <a:rPr lang="zh-TW" altLang="en-US" dirty="0" smtClean="0"/>
              <a:t>儲值款項之上限愈高愈好，資本額門檻愈低愈佳，但也有業者主張資本額門檻高一點比較好</a:t>
            </a:r>
            <a:endParaRPr lang="en-US" altLang="zh-TW" dirty="0" smtClean="0"/>
          </a:p>
          <a:p>
            <a:pPr marL="514350" indent="-514350">
              <a:buFont typeface="+mj-lt"/>
              <a:buAutoNum type="arabicPeriod"/>
            </a:pPr>
            <a:r>
              <a:rPr lang="zh-TW" altLang="en-US" dirty="0" smtClean="0"/>
              <a:t>爭取開放外幣（人民幣）儲值</a:t>
            </a:r>
            <a:endParaRPr lang="en-US" altLang="zh-TW" dirty="0" smtClean="0"/>
          </a:p>
          <a:p>
            <a:pPr marL="514350" indent="-514350">
              <a:buFont typeface="+mj-lt"/>
              <a:buAutoNum type="arabicPeriod"/>
            </a:pPr>
            <a:r>
              <a:rPr lang="zh-TW" altLang="en-US" dirty="0" smtClean="0"/>
              <a:t>爭取外幣儲值款項（人民幣）可以用於投資外國（中國）之金融商品</a:t>
            </a: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V. </a:t>
            </a:r>
            <a:r>
              <a:rPr lang="zh-TW" altLang="en-US" dirty="0" smtClean="0"/>
              <a:t>網路金融發展趨勢</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28</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賣家觀點的網購支付工具</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29</a:t>
            </a:fld>
            <a:endParaRPr lang="zh-TW" altLang="en-US"/>
          </a:p>
        </p:txBody>
      </p:sp>
      <p:graphicFrame>
        <p:nvGraphicFramePr>
          <p:cNvPr id="6" name="內容版面配置區 5"/>
          <p:cNvGraphicFramePr>
            <a:graphicFrameLocks noGrp="1"/>
          </p:cNvGraphicFramePr>
          <p:nvPr>
            <p:ph sz="quarter" idx="1"/>
          </p:nvPr>
        </p:nvGraphicFramePr>
        <p:xfrm>
          <a:off x="457200" y="1219200"/>
          <a:ext cx="8229600" cy="4651380"/>
        </p:xfrm>
        <a:graphic>
          <a:graphicData uri="http://schemas.openxmlformats.org/drawingml/2006/table">
            <a:tbl>
              <a:tblPr firstRow="1" bandRow="1">
                <a:tableStyleId>{7DF18680-E054-41AD-8BC1-D1AEF772440D}</a:tableStyleId>
              </a:tblPr>
              <a:tblGrid>
                <a:gridCol w="2743200"/>
                <a:gridCol w="2743200"/>
                <a:gridCol w="2743200"/>
              </a:tblGrid>
              <a:tr h="1450980">
                <a:tc>
                  <a:txBody>
                    <a:bodyPr/>
                    <a:lstStyle/>
                    <a:p>
                      <a:pPr algn="r"/>
                      <a:endParaRPr lang="en-US" altLang="zh-TW" dirty="0" smtClean="0"/>
                    </a:p>
                    <a:p>
                      <a:pPr algn="r"/>
                      <a:r>
                        <a:rPr lang="zh-TW" altLang="en-US" dirty="0" smtClean="0"/>
                        <a:t>事業規模</a:t>
                      </a:r>
                      <a:endParaRPr lang="en-US" altLang="zh-TW" dirty="0" smtClean="0"/>
                    </a:p>
                    <a:p>
                      <a:pPr algn="r"/>
                      <a:endParaRPr lang="en-US" altLang="zh-TW" dirty="0" smtClean="0"/>
                    </a:p>
                    <a:p>
                      <a:pPr algn="l"/>
                      <a:r>
                        <a:rPr lang="zh-TW" altLang="en-US" dirty="0" smtClean="0"/>
                        <a:t>       </a:t>
                      </a:r>
                      <a:r>
                        <a:rPr lang="zh-TW" altLang="en-US" baseline="0" dirty="0" smtClean="0"/>
                        <a:t> </a:t>
                      </a:r>
                      <a:r>
                        <a:rPr lang="zh-TW" altLang="en-US" dirty="0" smtClean="0"/>
                        <a:t> 交易模式</a:t>
                      </a: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t>中大規模事業</a:t>
                      </a:r>
                      <a:endParaRPr lang="en-US" altLang="zh-TW" dirty="0" smtClean="0"/>
                    </a:p>
                  </a:txBody>
                  <a:tcPr/>
                </a:tc>
                <a:tc>
                  <a:txBody>
                    <a:bodyPr/>
                    <a:lstStyle/>
                    <a:p>
                      <a:pPr algn="ctr"/>
                      <a:endParaRPr lang="en-US" altLang="zh-TW" dirty="0" smtClean="0"/>
                    </a:p>
                    <a:p>
                      <a:pPr algn="ctr"/>
                      <a:endParaRPr lang="en-US" altLang="zh-TW" dirty="0" smtClean="0"/>
                    </a:p>
                    <a:p>
                      <a:pPr algn="ctr"/>
                      <a:r>
                        <a:rPr lang="zh-TW" altLang="en-US" dirty="0" smtClean="0"/>
                        <a:t>小微規模事業與個人</a:t>
                      </a:r>
                      <a:endParaRPr lang="zh-TW" altLang="en-US" dirty="0"/>
                    </a:p>
                  </a:txBody>
                  <a:tcPr/>
                </a:tc>
              </a:tr>
              <a:tr h="1450980">
                <a:tc>
                  <a:txBody>
                    <a:bodyPr/>
                    <a:lstStyle/>
                    <a:p>
                      <a:pPr algn="ctr"/>
                      <a:endParaRPr lang="en-US" altLang="zh-TW" dirty="0" smtClean="0"/>
                    </a:p>
                    <a:p>
                      <a:pPr algn="ctr"/>
                      <a:endParaRPr lang="en-US" altLang="zh-TW" dirty="0" smtClean="0"/>
                    </a:p>
                    <a:p>
                      <a:pPr algn="ctr"/>
                      <a:r>
                        <a:rPr lang="en-US" altLang="zh-TW" dirty="0" smtClean="0"/>
                        <a:t>ON LINE</a:t>
                      </a:r>
                      <a:endParaRPr lang="zh-TW" altLang="en-US" dirty="0"/>
                    </a:p>
                  </a:txBody>
                  <a:tcPr/>
                </a:tc>
                <a:tc>
                  <a:txBody>
                    <a:bodyPr/>
                    <a:lstStyle/>
                    <a:p>
                      <a:pPr algn="ctr"/>
                      <a:endParaRPr lang="en-US" altLang="zh-TW" dirty="0" smtClean="0"/>
                    </a:p>
                    <a:p>
                      <a:pPr algn="ctr"/>
                      <a:r>
                        <a:rPr lang="zh-TW" altLang="en-US" dirty="0" smtClean="0"/>
                        <a:t>信用卡，金融卡</a:t>
                      </a:r>
                      <a:endParaRPr lang="en-US" altLang="zh-TW" dirty="0" smtClean="0"/>
                    </a:p>
                    <a:p>
                      <a:pPr algn="ctr"/>
                      <a:r>
                        <a:rPr lang="zh-TW" altLang="en-US" dirty="0" smtClean="0"/>
                        <a:t>信用卡線上分期</a:t>
                      </a:r>
                      <a:endParaRPr lang="en-US" altLang="zh-TW" dirty="0" smtClean="0"/>
                    </a:p>
                    <a:p>
                      <a:pPr algn="ctr"/>
                      <a:r>
                        <a:rPr lang="en-US" altLang="zh-TW" dirty="0" smtClean="0"/>
                        <a:t>Web ATM</a:t>
                      </a:r>
                    </a:p>
                    <a:p>
                      <a:pPr algn="ctr"/>
                      <a:r>
                        <a:rPr lang="zh-TW" altLang="en-US" dirty="0" smtClean="0"/>
                        <a:t>手機帳單</a:t>
                      </a:r>
                      <a:endParaRPr lang="en-US" altLang="zh-TW" dirty="0" smtClean="0"/>
                    </a:p>
                    <a:p>
                      <a:pPr algn="ct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solidFill>
                            <a:srgbClr val="0070C0"/>
                          </a:solidFill>
                        </a:rPr>
                        <a:t>缺乏能在線收款的工具</a:t>
                      </a:r>
                      <a:endParaRPr lang="zh-TW" altLang="en-US" dirty="0">
                        <a:solidFill>
                          <a:srgbClr val="0070C0"/>
                        </a:solidFill>
                      </a:endParaRPr>
                    </a:p>
                  </a:txBody>
                  <a:tcPr/>
                </a:tc>
              </a:tr>
              <a:tr h="1450980">
                <a:tc>
                  <a:txBody>
                    <a:bodyPr/>
                    <a:lstStyle/>
                    <a:p>
                      <a:pPr algn="ctr"/>
                      <a:endParaRPr lang="en-US" altLang="zh-TW" dirty="0" smtClean="0"/>
                    </a:p>
                    <a:p>
                      <a:pPr algn="ctr"/>
                      <a:endParaRPr lang="en-US" altLang="zh-TW" dirty="0" smtClean="0"/>
                    </a:p>
                    <a:p>
                      <a:pPr algn="ctr"/>
                      <a:r>
                        <a:rPr lang="en-US" altLang="zh-TW" dirty="0" smtClean="0"/>
                        <a:t>OFF LINE</a:t>
                      </a:r>
                      <a:endParaRPr lang="zh-TW" altLang="en-US" dirty="0"/>
                    </a:p>
                  </a:txBody>
                  <a:tcPr/>
                </a:tc>
                <a:tc>
                  <a:txBody>
                    <a:bodyPr/>
                    <a:lstStyle/>
                    <a:p>
                      <a:pPr algn="ctr"/>
                      <a:endParaRPr lang="en-US" altLang="zh-TW" dirty="0" smtClean="0"/>
                    </a:p>
                    <a:p>
                      <a:pPr algn="ctr"/>
                      <a:r>
                        <a:rPr lang="zh-TW" altLang="en-US" dirty="0" smtClean="0"/>
                        <a:t>超商付款取貨 </a:t>
                      </a:r>
                      <a:r>
                        <a:rPr lang="en-US" altLang="zh-TW" dirty="0" err="1" smtClean="0"/>
                        <a:t>ibon</a:t>
                      </a:r>
                      <a:endParaRPr lang="en-US" altLang="zh-TW" dirty="0" smtClean="0"/>
                    </a:p>
                    <a:p>
                      <a:pPr algn="ctr"/>
                      <a:r>
                        <a:rPr lang="zh-TW" altLang="en-US" dirty="0" smtClean="0"/>
                        <a:t>虛擬帳號轉帳</a:t>
                      </a:r>
                      <a:endParaRPr lang="en-US" altLang="zh-TW" dirty="0" smtClean="0"/>
                    </a:p>
                    <a:p>
                      <a:pPr algn="ctr"/>
                      <a:r>
                        <a:rPr lang="zh-TW" altLang="en-US" dirty="0" smtClean="0"/>
                        <a:t>貨到付款</a:t>
                      </a:r>
                      <a:endParaRPr lang="zh-TW" altLang="en-US" dirty="0"/>
                    </a:p>
                  </a:txBody>
                  <a:tcPr/>
                </a:tc>
                <a:tc>
                  <a:txBody>
                    <a:bodyPr/>
                    <a:lstStyle/>
                    <a:p>
                      <a:pPr algn="ctr"/>
                      <a:endParaRPr lang="en-US" altLang="zh-TW" dirty="0" smtClean="0"/>
                    </a:p>
                    <a:p>
                      <a:pPr algn="ctr"/>
                      <a:r>
                        <a:rPr lang="zh-TW" altLang="en-US" dirty="0" smtClean="0"/>
                        <a:t>匯款</a:t>
                      </a:r>
                      <a:endParaRPr lang="en-US" altLang="zh-TW" dirty="0" smtClean="0"/>
                    </a:p>
                    <a:p>
                      <a:pPr algn="ctr"/>
                      <a:r>
                        <a:rPr lang="zh-TW" altLang="en-US" dirty="0" smtClean="0"/>
                        <a:t>面交</a:t>
                      </a:r>
                      <a:endParaRPr lang="en-US" altLang="zh-TW" dirty="0" smtClean="0"/>
                    </a:p>
                    <a:p>
                      <a:pPr algn="ctr"/>
                      <a:r>
                        <a:rPr lang="zh-TW" altLang="en-US" dirty="0" smtClean="0"/>
                        <a:t>貨到付款</a:t>
                      </a:r>
                      <a:endParaRPr lang="en-US" altLang="zh-TW" dirty="0" smtClean="0"/>
                    </a:p>
                    <a:p>
                      <a:pPr algn="ctr"/>
                      <a:endParaRPr lang="zh-TW" altLang="en-US" dirty="0"/>
                    </a:p>
                  </a:txBody>
                  <a:tcPr/>
                </a:tc>
              </a:tr>
            </a:tbl>
          </a:graphicData>
        </a:graphic>
      </p:graphicFrame>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第三方支付是什麼？</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3</a:t>
            </a:fld>
            <a:endParaRPr lang="zh-TW" altLang="en-US"/>
          </a:p>
        </p:txBody>
      </p:sp>
      <p:pic>
        <p:nvPicPr>
          <p:cNvPr id="1026" name="Picture 2"/>
          <p:cNvPicPr>
            <a:picLocks noGrp="1" noChangeAspect="1" noChangeArrowheads="1"/>
          </p:cNvPicPr>
          <p:nvPr>
            <p:ph sz="quarter" idx="1"/>
          </p:nvPr>
        </p:nvPicPr>
        <p:blipFill>
          <a:blip r:embed="rId2" cstate="print"/>
          <a:stretch>
            <a:fillRect/>
          </a:stretch>
        </p:blipFill>
        <p:spPr bwMode="auto">
          <a:xfrm>
            <a:off x="1157287" y="1428736"/>
            <a:ext cx="6829425" cy="4153708"/>
          </a:xfrm>
          <a:prstGeom prst="rect">
            <a:avLst/>
          </a:prstGeom>
          <a:noFill/>
          <a:ln w="9525">
            <a:noFill/>
            <a:miter lim="800000"/>
            <a:headEnd/>
            <a:tailEnd/>
          </a:ln>
          <a:effectLst/>
        </p:spPr>
      </p:pic>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買家觀點的網購支付工具</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30</a:t>
            </a:fld>
            <a:endParaRPr lang="zh-TW" altLang="en-US"/>
          </a:p>
        </p:txBody>
      </p:sp>
      <p:graphicFrame>
        <p:nvGraphicFramePr>
          <p:cNvPr id="6" name="內容版面配置區 5"/>
          <p:cNvGraphicFramePr>
            <a:graphicFrameLocks noGrp="1"/>
          </p:cNvGraphicFramePr>
          <p:nvPr>
            <p:ph sz="quarter" idx="1"/>
          </p:nvPr>
        </p:nvGraphicFramePr>
        <p:xfrm>
          <a:off x="457200" y="1219200"/>
          <a:ext cx="8229600" cy="4639320"/>
        </p:xfrm>
        <a:graphic>
          <a:graphicData uri="http://schemas.openxmlformats.org/drawingml/2006/table">
            <a:tbl>
              <a:tblPr firstRow="1" bandRow="1">
                <a:tableStyleId>{5C22544A-7EE6-4342-B048-85BDC9FD1C3A}</a:tableStyleId>
              </a:tblPr>
              <a:tblGrid>
                <a:gridCol w="2743200"/>
                <a:gridCol w="2743200"/>
                <a:gridCol w="2743200"/>
              </a:tblGrid>
              <a:tr h="1450980">
                <a:tc>
                  <a:txBody>
                    <a:bodyPr/>
                    <a:lstStyle/>
                    <a:p>
                      <a:pPr algn="r"/>
                      <a:endParaRPr lang="en-US" altLang="zh-TW" dirty="0" smtClean="0"/>
                    </a:p>
                    <a:p>
                      <a:pPr algn="r"/>
                      <a:r>
                        <a:rPr lang="zh-TW" altLang="en-US" dirty="0" smtClean="0"/>
                        <a:t>事業規模</a:t>
                      </a:r>
                      <a:endParaRPr lang="en-US" altLang="zh-TW" dirty="0" smtClean="0"/>
                    </a:p>
                    <a:p>
                      <a:pPr algn="ctr"/>
                      <a:endParaRPr lang="en-US" altLang="zh-TW" dirty="0" smtClean="0"/>
                    </a:p>
                    <a:p>
                      <a:pPr algn="l"/>
                      <a:r>
                        <a:rPr lang="zh-TW" altLang="en-US" baseline="0" dirty="0" smtClean="0"/>
                        <a:t>         </a:t>
                      </a:r>
                      <a:r>
                        <a:rPr lang="zh-TW" altLang="en-US" dirty="0" smtClean="0"/>
                        <a:t>交易模式</a:t>
                      </a: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t>中大規模事業</a:t>
                      </a:r>
                      <a:endParaRPr lang="en-US" altLang="zh-TW" dirty="0" smtClean="0"/>
                    </a:p>
                  </a:txBody>
                  <a:tcPr/>
                </a:tc>
                <a:tc>
                  <a:txBody>
                    <a:bodyPr/>
                    <a:lstStyle/>
                    <a:p>
                      <a:pPr algn="ctr"/>
                      <a:endParaRPr lang="en-US" altLang="zh-TW" dirty="0" smtClean="0"/>
                    </a:p>
                    <a:p>
                      <a:pPr algn="ctr"/>
                      <a:endParaRPr lang="en-US" altLang="zh-TW" dirty="0" smtClean="0"/>
                    </a:p>
                    <a:p>
                      <a:pPr algn="ctr"/>
                      <a:r>
                        <a:rPr lang="zh-TW" altLang="en-US" dirty="0" smtClean="0"/>
                        <a:t>小微規模事業與個人</a:t>
                      </a:r>
                      <a:endParaRPr lang="zh-TW" altLang="en-US" dirty="0"/>
                    </a:p>
                  </a:txBody>
                  <a:tcPr/>
                </a:tc>
              </a:tr>
              <a:tr h="1450980">
                <a:tc>
                  <a:txBody>
                    <a:bodyPr/>
                    <a:lstStyle/>
                    <a:p>
                      <a:pPr algn="ctr"/>
                      <a:endParaRPr lang="en-US" altLang="zh-TW" dirty="0" smtClean="0"/>
                    </a:p>
                    <a:p>
                      <a:pPr algn="ctr"/>
                      <a:endParaRPr lang="en-US" altLang="zh-TW" dirty="0" smtClean="0"/>
                    </a:p>
                    <a:p>
                      <a:pPr algn="ctr"/>
                      <a:r>
                        <a:rPr lang="en-US" altLang="zh-TW" dirty="0" smtClean="0"/>
                        <a:t>ON LINE</a:t>
                      </a:r>
                      <a:endParaRPr lang="zh-TW" altLang="en-US" dirty="0"/>
                    </a:p>
                  </a:txBody>
                  <a:tcPr/>
                </a:tc>
                <a:tc>
                  <a:txBody>
                    <a:bodyPr/>
                    <a:lstStyle/>
                    <a:p>
                      <a:pPr algn="ctr"/>
                      <a:endParaRPr lang="en-US" altLang="zh-TW" dirty="0" smtClean="0"/>
                    </a:p>
                    <a:p>
                      <a:pPr algn="ctr"/>
                      <a:r>
                        <a:rPr lang="zh-TW" altLang="en-US" dirty="0" smtClean="0"/>
                        <a:t>信用卡，金融卡</a:t>
                      </a:r>
                      <a:endParaRPr lang="en-US" altLang="zh-TW" dirty="0" smtClean="0"/>
                    </a:p>
                    <a:p>
                      <a:pPr algn="ctr"/>
                      <a:r>
                        <a:rPr lang="zh-TW" altLang="en-US" dirty="0" smtClean="0"/>
                        <a:t>信用卡線上分期</a:t>
                      </a:r>
                      <a:endParaRPr lang="en-US" altLang="zh-TW" dirty="0" smtClean="0"/>
                    </a:p>
                    <a:p>
                      <a:pPr algn="ct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solidFill>
                            <a:srgbClr val="0070C0"/>
                          </a:solidFill>
                        </a:rPr>
                        <a:t>缺乏擔保與逆金流工具</a:t>
                      </a:r>
                      <a:endParaRPr lang="zh-TW" altLang="en-US" dirty="0">
                        <a:solidFill>
                          <a:srgbClr val="0070C0"/>
                        </a:solidFill>
                      </a:endParaRPr>
                    </a:p>
                  </a:txBody>
                  <a:tcPr/>
                </a:tc>
              </a:tr>
              <a:tr h="1450980">
                <a:tc>
                  <a:txBody>
                    <a:bodyPr/>
                    <a:lstStyle/>
                    <a:p>
                      <a:pPr algn="ctr"/>
                      <a:endParaRPr lang="en-US" altLang="zh-TW" dirty="0" smtClean="0"/>
                    </a:p>
                    <a:p>
                      <a:pPr algn="ctr"/>
                      <a:endParaRPr lang="en-US" altLang="zh-TW" dirty="0" smtClean="0"/>
                    </a:p>
                    <a:p>
                      <a:pPr algn="ctr"/>
                      <a:r>
                        <a:rPr lang="en-US" altLang="zh-TW" dirty="0" smtClean="0"/>
                        <a:t>OFF LINE</a:t>
                      </a: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t>貨到付款</a:t>
                      </a:r>
                      <a:endParaRPr lang="en-US" altLang="zh-TW" dirty="0" smtClean="0"/>
                    </a:p>
                    <a:p>
                      <a:pPr algn="ctr"/>
                      <a:endParaRPr lang="en-US" altLang="zh-TW" dirty="0" smtClean="0"/>
                    </a:p>
                    <a:p>
                      <a:pPr algn="ct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t>貨到付款</a:t>
                      </a:r>
                      <a:endParaRPr lang="en-US" altLang="zh-TW"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面交</a:t>
                      </a:r>
                      <a:endParaRPr lang="en-US" altLang="zh-TW" dirty="0" smtClean="0"/>
                    </a:p>
                    <a:p>
                      <a:pPr algn="ctr"/>
                      <a:endParaRPr lang="en-US" altLang="zh-TW" dirty="0" smtClean="0"/>
                    </a:p>
                    <a:p>
                      <a:pPr algn="ctr"/>
                      <a:endParaRPr lang="zh-TW" altLang="en-US" dirty="0"/>
                    </a:p>
                  </a:txBody>
                  <a:tcPr/>
                </a:tc>
              </a:tr>
            </a:tbl>
          </a:graphicData>
        </a:graphic>
      </p:graphicFrame>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近端支付工具</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31</a:t>
            </a:fld>
            <a:endParaRPr lang="zh-TW" altLang="en-US"/>
          </a:p>
        </p:txBody>
      </p:sp>
      <p:graphicFrame>
        <p:nvGraphicFramePr>
          <p:cNvPr id="6" name="內容版面配置區 5"/>
          <p:cNvGraphicFramePr>
            <a:graphicFrameLocks noGrp="1"/>
          </p:cNvGraphicFramePr>
          <p:nvPr>
            <p:ph sz="quarter" idx="1"/>
          </p:nvPr>
        </p:nvGraphicFramePr>
        <p:xfrm>
          <a:off x="457200" y="1219200"/>
          <a:ext cx="8229600" cy="4651380"/>
        </p:xfrm>
        <a:graphic>
          <a:graphicData uri="http://schemas.openxmlformats.org/drawingml/2006/table">
            <a:tbl>
              <a:tblPr firstRow="1" bandRow="1">
                <a:tableStyleId>{21E4AEA4-8DFA-4A89-87EB-49C32662AFE0}</a:tableStyleId>
              </a:tblPr>
              <a:tblGrid>
                <a:gridCol w="2743200"/>
                <a:gridCol w="2743200"/>
                <a:gridCol w="2743200"/>
              </a:tblGrid>
              <a:tr h="1450980">
                <a:tc>
                  <a:txBody>
                    <a:bodyPr/>
                    <a:lstStyle/>
                    <a:p>
                      <a:pPr algn="r"/>
                      <a:endParaRPr lang="en-US" altLang="zh-TW" dirty="0" smtClean="0"/>
                    </a:p>
                    <a:p>
                      <a:pPr algn="r"/>
                      <a:r>
                        <a:rPr lang="zh-TW" altLang="en-US" dirty="0" smtClean="0"/>
                        <a:t>事業規模</a:t>
                      </a:r>
                      <a:endParaRPr lang="en-US" altLang="zh-TW" dirty="0" smtClean="0"/>
                    </a:p>
                    <a:p>
                      <a:pPr algn="r"/>
                      <a:endParaRPr lang="en-US" altLang="zh-TW" dirty="0" smtClean="0"/>
                    </a:p>
                    <a:p>
                      <a:pPr algn="l"/>
                      <a:r>
                        <a:rPr lang="zh-TW" altLang="en-US" dirty="0" smtClean="0"/>
                        <a:t>       </a:t>
                      </a:r>
                      <a:r>
                        <a:rPr lang="zh-TW" altLang="en-US" baseline="0" dirty="0" smtClean="0"/>
                        <a:t> </a:t>
                      </a:r>
                      <a:r>
                        <a:rPr lang="zh-TW" altLang="en-US" dirty="0" smtClean="0"/>
                        <a:t> 交易金額</a:t>
                      </a:r>
                      <a:endParaRPr lang="zh-TW" altLang="en-US" dirty="0"/>
                    </a:p>
                  </a:txBody>
                  <a:tcPr/>
                </a:tc>
                <a:tc>
                  <a:txBody>
                    <a:bodyPr/>
                    <a:lstStyle/>
                    <a:p>
                      <a:pPr algn="ctr"/>
                      <a:endParaRPr lang="en-US" altLang="zh-TW" dirty="0" smtClean="0"/>
                    </a:p>
                    <a:p>
                      <a:pPr algn="ctr"/>
                      <a:endParaRPr lang="en-US" altLang="zh-TW" dirty="0" smtClean="0"/>
                    </a:p>
                    <a:p>
                      <a:pPr algn="ctr"/>
                      <a:r>
                        <a:rPr lang="zh-TW" altLang="en-US" dirty="0" smtClean="0"/>
                        <a:t>中大規模事業</a:t>
                      </a:r>
                      <a:endParaRPr lang="en-US" altLang="zh-TW" dirty="0" smtClean="0"/>
                    </a:p>
                  </a:txBody>
                  <a:tcPr/>
                </a:tc>
                <a:tc>
                  <a:txBody>
                    <a:bodyPr/>
                    <a:lstStyle/>
                    <a:p>
                      <a:pPr algn="ctr"/>
                      <a:endParaRPr lang="en-US" altLang="zh-TW" dirty="0" smtClean="0"/>
                    </a:p>
                    <a:p>
                      <a:pPr algn="ctr"/>
                      <a:endParaRPr lang="en-US" altLang="zh-TW" dirty="0" smtClean="0"/>
                    </a:p>
                    <a:p>
                      <a:pPr algn="ctr"/>
                      <a:r>
                        <a:rPr lang="zh-TW" altLang="en-US" dirty="0" smtClean="0"/>
                        <a:t>小微規模事業與個人</a:t>
                      </a:r>
                      <a:endParaRPr lang="zh-TW" altLang="en-US" dirty="0"/>
                    </a:p>
                  </a:txBody>
                  <a:tcPr/>
                </a:tc>
              </a:tr>
              <a:tr h="1450980">
                <a:tc>
                  <a:txBody>
                    <a:bodyPr/>
                    <a:lstStyle/>
                    <a:p>
                      <a:pPr algn="ctr"/>
                      <a:endParaRPr lang="en-US" altLang="zh-TW" dirty="0" smtClean="0"/>
                    </a:p>
                    <a:p>
                      <a:pPr algn="ctr"/>
                      <a:endParaRPr lang="en-US" altLang="zh-TW" dirty="0" smtClean="0"/>
                    </a:p>
                    <a:p>
                      <a:pPr algn="ctr"/>
                      <a:r>
                        <a:rPr lang="zh-TW" altLang="en-US" dirty="0" smtClean="0"/>
                        <a:t>大額交易</a:t>
                      </a:r>
                      <a:endParaRPr lang="zh-TW" altLang="en-US" dirty="0"/>
                    </a:p>
                  </a:txBody>
                  <a:tcPr/>
                </a:tc>
                <a:tc>
                  <a:txBody>
                    <a:bodyPr/>
                    <a:lstStyle/>
                    <a:p>
                      <a:endParaRPr lang="en-US" altLang="zh-TW" dirty="0" smtClean="0"/>
                    </a:p>
                    <a:p>
                      <a:pPr algn="ctr"/>
                      <a:r>
                        <a:rPr lang="zh-TW" altLang="en-US" dirty="0" smtClean="0"/>
                        <a:t>信用卡，金融卡</a:t>
                      </a:r>
                      <a:endParaRPr lang="en-US" altLang="zh-TW" dirty="0" smtClean="0"/>
                    </a:p>
                    <a:p>
                      <a:pPr algn="ctr"/>
                      <a:r>
                        <a:rPr lang="zh-TW" altLang="en-US" dirty="0" smtClean="0"/>
                        <a:t>信用卡線上分期</a:t>
                      </a:r>
                      <a:endParaRPr lang="en-US" altLang="zh-TW" dirty="0" smtClean="0"/>
                    </a:p>
                    <a:p>
                      <a:pPr algn="ctr"/>
                      <a:r>
                        <a:rPr lang="zh-TW" altLang="en-US" dirty="0" smtClean="0"/>
                        <a:t>禮券，電子禮券</a:t>
                      </a:r>
                      <a:endParaRPr lang="en-US" altLang="zh-TW" dirty="0" smtClean="0"/>
                    </a:p>
                    <a:p>
                      <a:endParaRPr lang="zh-TW" altLang="en-US" dirty="0"/>
                    </a:p>
                  </a:txBody>
                  <a:tcPr/>
                </a:tc>
                <a:tc>
                  <a:txBody>
                    <a:bodyPr/>
                    <a:lstStyle/>
                    <a:p>
                      <a:endParaRPr lang="en-US" altLang="zh-TW" dirty="0" smtClean="0">
                        <a:solidFill>
                          <a:srgbClr val="0070C0"/>
                        </a:solidFill>
                      </a:endParaRPr>
                    </a:p>
                    <a:p>
                      <a:endParaRPr lang="en-US" altLang="zh-TW" dirty="0" smtClean="0">
                        <a:solidFill>
                          <a:srgbClr val="0070C0"/>
                        </a:solidFill>
                      </a:endParaRPr>
                    </a:p>
                    <a:p>
                      <a:pPr algn="ctr"/>
                      <a:r>
                        <a:rPr lang="zh-TW" altLang="en-US" dirty="0" smtClean="0">
                          <a:solidFill>
                            <a:srgbClr val="0070C0"/>
                          </a:solidFill>
                        </a:rPr>
                        <a:t>只能用現金</a:t>
                      </a:r>
                      <a:endParaRPr lang="en-US" altLang="zh-TW" dirty="0" smtClean="0">
                        <a:solidFill>
                          <a:srgbClr val="0070C0"/>
                        </a:solidFill>
                      </a:endParaRPr>
                    </a:p>
                  </a:txBody>
                  <a:tcPr/>
                </a:tc>
              </a:tr>
              <a:tr h="1450980">
                <a:tc>
                  <a:txBody>
                    <a:bodyPr/>
                    <a:lstStyle/>
                    <a:p>
                      <a:pPr algn="ctr"/>
                      <a:endParaRPr lang="en-US" altLang="zh-TW" dirty="0" smtClean="0"/>
                    </a:p>
                    <a:p>
                      <a:pPr algn="ctr"/>
                      <a:endParaRPr lang="en-US" altLang="zh-TW" dirty="0" smtClean="0"/>
                    </a:p>
                    <a:p>
                      <a:pPr algn="ctr"/>
                      <a:r>
                        <a:rPr lang="zh-TW" altLang="en-US" dirty="0" smtClean="0"/>
                        <a:t>小額交易</a:t>
                      </a:r>
                      <a:endParaRPr lang="zh-TW" altLang="en-US" dirty="0"/>
                    </a:p>
                  </a:txBody>
                  <a:tcPr/>
                </a:tc>
                <a:tc>
                  <a:txBody>
                    <a:bodyPr/>
                    <a:lstStyle/>
                    <a:p>
                      <a:endParaRPr lang="en-US" altLang="zh-TW"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禮券，電子禮券</a:t>
                      </a:r>
                      <a:endParaRPr lang="en-US" altLang="zh-TW" dirty="0" smtClean="0"/>
                    </a:p>
                    <a:p>
                      <a:pPr algn="ctr"/>
                      <a:r>
                        <a:rPr lang="zh-TW" altLang="en-US" dirty="0" smtClean="0"/>
                        <a:t>電子票證（悠遊卡）</a:t>
                      </a:r>
                      <a:endParaRPr lang="zh-TW" altLang="en-US" dirty="0"/>
                    </a:p>
                  </a:txBody>
                  <a:tcPr/>
                </a:tc>
                <a:tc>
                  <a:txBody>
                    <a:bodyPr/>
                    <a:lstStyle/>
                    <a:p>
                      <a:endParaRPr lang="en-US" altLang="zh-TW" dirty="0" smtClean="0">
                        <a:solidFill>
                          <a:srgbClr val="0070C0"/>
                        </a:solidFill>
                      </a:endParaRPr>
                    </a:p>
                    <a:p>
                      <a:endParaRPr lang="en-US" altLang="zh-TW" dirty="0" smtClean="0">
                        <a:solidFill>
                          <a:srgbClr val="0070C0"/>
                        </a:solidFill>
                      </a:endParaRPr>
                    </a:p>
                    <a:p>
                      <a:pPr algn="ctr"/>
                      <a:r>
                        <a:rPr lang="zh-TW" altLang="en-US" dirty="0" smtClean="0">
                          <a:solidFill>
                            <a:srgbClr val="0070C0"/>
                          </a:solidFill>
                        </a:rPr>
                        <a:t>只能用現金</a:t>
                      </a:r>
                      <a:endParaRPr lang="en-US" altLang="zh-TW" dirty="0" smtClean="0">
                        <a:solidFill>
                          <a:srgbClr val="0070C0"/>
                        </a:solidFill>
                      </a:endParaRPr>
                    </a:p>
                    <a:p>
                      <a:endParaRPr lang="en-US" altLang="zh-TW" dirty="0" smtClean="0">
                        <a:solidFill>
                          <a:srgbClr val="0070C0"/>
                        </a:solidFill>
                      </a:endParaRPr>
                    </a:p>
                    <a:p>
                      <a:endParaRPr lang="en-US" altLang="zh-TW" dirty="0" smtClean="0">
                        <a:solidFill>
                          <a:srgbClr val="0070C0"/>
                        </a:solidFill>
                      </a:endParaRPr>
                    </a:p>
                    <a:p>
                      <a:endParaRPr lang="zh-TW" altLang="en-US" dirty="0">
                        <a:solidFill>
                          <a:srgbClr val="0070C0"/>
                        </a:solidFill>
                      </a:endParaRPr>
                    </a:p>
                  </a:txBody>
                  <a:tcPr/>
                </a:tc>
              </a:tr>
            </a:tbl>
          </a:graphicData>
        </a:graphic>
      </p:graphicFrame>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r"/>
            <a:r>
              <a:rPr lang="zh-TW" altLang="en-US" dirty="0" smtClean="0"/>
              <a:t>游士逸（網勁科技執行長）觀點</a:t>
            </a:r>
            <a:endParaRPr lang="zh-TW" altLang="en-US" dirty="0"/>
          </a:p>
        </p:txBody>
      </p:sp>
      <p:sp>
        <p:nvSpPr>
          <p:cNvPr id="6" name="矩形 5"/>
          <p:cNvSpPr/>
          <p:nvPr/>
        </p:nvSpPr>
        <p:spPr>
          <a:xfrm>
            <a:off x="1043608" y="1285860"/>
            <a:ext cx="7344816" cy="830997"/>
          </a:xfrm>
          <a:prstGeom prst="rect">
            <a:avLst/>
          </a:prstGeom>
          <a:solidFill>
            <a:schemeClr val="bg1">
              <a:lumMod val="85000"/>
            </a:schemeClr>
          </a:solidFill>
        </p:spPr>
        <p:txBody>
          <a:bodyPr wrap="square">
            <a:spAutoFit/>
          </a:bodyPr>
          <a:lstStyle/>
          <a:p>
            <a:pPr marL="0" lvl="1" algn="ctr"/>
            <a:r>
              <a:rPr lang="zh-TW" altLang="en-US" sz="2400" b="1" dirty="0" smtClean="0">
                <a:latin typeface="微軟正黑體" pitchFamily="34" charset="-120"/>
                <a:ea typeface="微軟正黑體" pitchFamily="34" charset="-120"/>
              </a:rPr>
              <a:t>小賣家與大商戶武器不對等</a:t>
            </a:r>
            <a:endParaRPr lang="en-US" altLang="zh-TW" sz="2400" b="1" dirty="0" smtClean="0">
              <a:latin typeface="微軟正黑體" pitchFamily="34" charset="-120"/>
              <a:ea typeface="微軟正黑體" pitchFamily="34" charset="-120"/>
            </a:endParaRPr>
          </a:p>
          <a:p>
            <a:pPr marL="0" lvl="1" algn="ctr"/>
            <a:r>
              <a:rPr lang="zh-TW" altLang="en-US" sz="2400" b="1" dirty="0" smtClean="0">
                <a:latin typeface="微軟正黑體" pitchFamily="34" charset="-120"/>
                <a:ea typeface="微軟正黑體" pitchFamily="34" charset="-120"/>
              </a:rPr>
              <a:t>平台業者提供代收付工具，努力改變這種傾斜</a:t>
            </a:r>
            <a:endParaRPr lang="en-US" altLang="zh-TW" sz="2400" b="1" dirty="0" smtClean="0">
              <a:latin typeface="微軟正黑體" pitchFamily="34" charset="-120"/>
              <a:ea typeface="微軟正黑體" pitchFamily="34" charset="-120"/>
            </a:endParaRPr>
          </a:p>
        </p:txBody>
      </p:sp>
      <p:grpSp>
        <p:nvGrpSpPr>
          <p:cNvPr id="3" name="群組 27"/>
          <p:cNvGrpSpPr/>
          <p:nvPr/>
        </p:nvGrpSpPr>
        <p:grpSpPr>
          <a:xfrm>
            <a:off x="-396552" y="2492896"/>
            <a:ext cx="7416824" cy="4032448"/>
            <a:chOff x="-684584" y="2276872"/>
            <a:chExt cx="7776864" cy="4320480"/>
          </a:xfrm>
        </p:grpSpPr>
        <p:graphicFrame>
          <p:nvGraphicFramePr>
            <p:cNvPr id="20" name="資料庫圖表 19"/>
            <p:cNvGraphicFramePr/>
            <p:nvPr/>
          </p:nvGraphicFramePr>
          <p:xfrm>
            <a:off x="-684584" y="2276872"/>
            <a:ext cx="7776864"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文字方塊 23"/>
            <p:cNvSpPr txBox="1"/>
            <p:nvPr/>
          </p:nvSpPr>
          <p:spPr>
            <a:xfrm rot="20524065">
              <a:off x="125850" y="2918785"/>
              <a:ext cx="1728192" cy="646331"/>
            </a:xfrm>
            <a:prstGeom prst="rect">
              <a:avLst/>
            </a:prstGeom>
            <a:noFill/>
          </p:spPr>
          <p:txBody>
            <a:bodyPr wrap="square" rtlCol="0">
              <a:spAutoFit/>
            </a:bodyPr>
            <a:lstStyle/>
            <a:p>
              <a:r>
                <a:rPr lang="zh-TW" altLang="en-US" sz="3600" b="1" dirty="0" smtClean="0">
                  <a:latin typeface="微軟正黑體" pitchFamily="34" charset="-120"/>
                  <a:ea typeface="微軟正黑體" pitchFamily="34" charset="-120"/>
                </a:rPr>
                <a:t>不信任</a:t>
              </a:r>
              <a:r>
                <a:rPr lang="en-US" altLang="zh-TW" sz="3600" b="1" dirty="0" smtClean="0">
                  <a:latin typeface="微軟正黑體" pitchFamily="34" charset="-120"/>
                  <a:ea typeface="微軟正黑體" pitchFamily="34" charset="-120"/>
                </a:rPr>
                <a:t>!</a:t>
              </a:r>
              <a:endParaRPr lang="zh-TW" altLang="en-US" sz="3600" b="1" dirty="0">
                <a:latin typeface="微軟正黑體" pitchFamily="34" charset="-120"/>
                <a:ea typeface="微軟正黑體" pitchFamily="34" charset="-120"/>
              </a:endParaRPr>
            </a:p>
          </p:txBody>
        </p:sp>
        <p:sp>
          <p:nvSpPr>
            <p:cNvPr id="25" name="文字方塊 24"/>
            <p:cNvSpPr txBox="1"/>
            <p:nvPr/>
          </p:nvSpPr>
          <p:spPr>
            <a:xfrm rot="21383981">
              <a:off x="1447457" y="3418731"/>
              <a:ext cx="1944216" cy="646331"/>
            </a:xfrm>
            <a:prstGeom prst="rect">
              <a:avLst/>
            </a:prstGeom>
            <a:noFill/>
          </p:spPr>
          <p:txBody>
            <a:bodyPr wrap="square" rtlCol="0">
              <a:spAutoFit/>
            </a:bodyPr>
            <a:lstStyle/>
            <a:p>
              <a:r>
                <a:rPr lang="zh-TW" altLang="en-US" sz="3600" b="1" dirty="0" smtClean="0">
                  <a:latin typeface="微軟正黑體" pitchFamily="34" charset="-120"/>
                  <a:ea typeface="微軟正黑體" pitchFamily="34" charset="-120"/>
                </a:rPr>
                <a:t>有風險</a:t>
              </a:r>
              <a:r>
                <a:rPr lang="en-US" altLang="zh-TW" sz="3600" b="1" dirty="0" smtClean="0">
                  <a:latin typeface="微軟正黑體" pitchFamily="34" charset="-120"/>
                  <a:ea typeface="微軟正黑體" pitchFamily="34" charset="-120"/>
                </a:rPr>
                <a:t>!</a:t>
              </a:r>
              <a:endParaRPr lang="zh-TW" altLang="en-US" sz="3600" b="1" dirty="0">
                <a:latin typeface="微軟正黑體" pitchFamily="34" charset="-120"/>
                <a:ea typeface="微軟正黑體" pitchFamily="34" charset="-120"/>
              </a:endParaRPr>
            </a:p>
          </p:txBody>
        </p:sp>
        <p:sp>
          <p:nvSpPr>
            <p:cNvPr id="26" name="文字方塊 25"/>
            <p:cNvSpPr txBox="1"/>
            <p:nvPr/>
          </p:nvSpPr>
          <p:spPr>
            <a:xfrm rot="20728228">
              <a:off x="181213" y="4738125"/>
              <a:ext cx="1811767" cy="523220"/>
            </a:xfrm>
            <a:prstGeom prst="rect">
              <a:avLst/>
            </a:prstGeom>
            <a:noFill/>
          </p:spPr>
          <p:txBody>
            <a:bodyPr wrap="square" rtlCol="0">
              <a:spAutoFit/>
            </a:bodyPr>
            <a:lstStyle/>
            <a:p>
              <a:r>
                <a:rPr lang="zh-TW" altLang="en-US" sz="2800" b="1" dirty="0" smtClean="0">
                  <a:latin typeface="微軟正黑體" pitchFamily="34" charset="-120"/>
                  <a:ea typeface="微軟正黑體" pitchFamily="34" charset="-120"/>
                </a:rPr>
                <a:t>不便利</a:t>
              </a:r>
              <a:r>
                <a:rPr lang="en-US" altLang="zh-TW" sz="2800" b="1" dirty="0" smtClean="0">
                  <a:latin typeface="微軟正黑體" pitchFamily="34" charset="-120"/>
                  <a:ea typeface="微軟正黑體" pitchFamily="34" charset="-120"/>
                </a:rPr>
                <a:t>!</a:t>
              </a:r>
              <a:endParaRPr lang="zh-TW" altLang="en-US" sz="2800" b="1" dirty="0">
                <a:latin typeface="微軟正黑體" pitchFamily="34" charset="-120"/>
                <a:ea typeface="微軟正黑體" pitchFamily="34" charset="-120"/>
              </a:endParaRPr>
            </a:p>
          </p:txBody>
        </p:sp>
        <p:sp>
          <p:nvSpPr>
            <p:cNvPr id="27" name="文字方塊 26"/>
            <p:cNvSpPr txBox="1"/>
            <p:nvPr/>
          </p:nvSpPr>
          <p:spPr>
            <a:xfrm>
              <a:off x="2356375" y="2354705"/>
              <a:ext cx="864096" cy="707886"/>
            </a:xfrm>
            <a:prstGeom prst="rect">
              <a:avLst/>
            </a:prstGeom>
            <a:noFill/>
          </p:spPr>
          <p:txBody>
            <a:bodyPr wrap="square" rtlCol="0">
              <a:spAutoFit/>
            </a:bodyPr>
            <a:lstStyle/>
            <a:p>
              <a:r>
                <a:rPr lang="en-US" altLang="zh-TW" sz="4000" b="1" dirty="0" smtClean="0">
                  <a:solidFill>
                    <a:schemeClr val="bg1">
                      <a:lumMod val="85000"/>
                    </a:schemeClr>
                  </a:solidFill>
                </a:rPr>
                <a:t>P.K</a:t>
              </a:r>
              <a:endParaRPr lang="zh-TW" altLang="en-US" sz="4000" b="1" dirty="0">
                <a:solidFill>
                  <a:schemeClr val="bg1">
                    <a:lumMod val="85000"/>
                  </a:schemeClr>
                </a:solidFill>
              </a:endParaRPr>
            </a:p>
          </p:txBody>
        </p:sp>
      </p:grpSp>
      <p:sp>
        <p:nvSpPr>
          <p:cNvPr id="12" name="圓角矩形 11"/>
          <p:cNvSpPr/>
          <p:nvPr/>
        </p:nvSpPr>
        <p:spPr>
          <a:xfrm>
            <a:off x="5004048" y="2204864"/>
            <a:ext cx="3744416" cy="2016224"/>
          </a:xfrm>
          <a:prstGeom prst="roundRect">
            <a:avLst>
              <a:gd name="adj" fmla="val 17583"/>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zh-TW" altLang="en-US" sz="3200" b="1" dirty="0" smtClean="0">
                <a:solidFill>
                  <a:schemeClr val="tx1"/>
                </a:solidFill>
                <a:effectLst>
                  <a:outerShdw blurRad="38100" dist="38100" dir="2700000" algn="tl">
                    <a:srgbClr val="000000">
                      <a:alpha val="43137"/>
                    </a:srgbClr>
                  </a:outerShdw>
                </a:effectLst>
                <a:latin typeface="微軟正黑體" pitchFamily="34" charset="-120"/>
                <a:ea typeface="微軟正黑體" pitchFamily="34" charset="-120"/>
              </a:rPr>
              <a:t>支付寶們</a:t>
            </a:r>
            <a:endParaRPr lang="en-US" altLang="zh-TW" sz="3200" b="1" dirty="0" smtClean="0">
              <a:solidFill>
                <a:schemeClr val="tx1"/>
              </a:solidFill>
              <a:effectLst>
                <a:outerShdw blurRad="38100" dist="38100" dir="2700000" algn="tl">
                  <a:srgbClr val="000000">
                    <a:alpha val="43137"/>
                  </a:srgbClr>
                </a:outerShdw>
              </a:effectLst>
              <a:latin typeface="微軟正黑體" pitchFamily="34" charset="-120"/>
              <a:ea typeface="微軟正黑體" pitchFamily="34" charset="-120"/>
            </a:endParaRPr>
          </a:p>
          <a:p>
            <a:r>
              <a:rPr lang="zh-TW" altLang="en-US" sz="2400" b="1" dirty="0" smtClean="0">
                <a:solidFill>
                  <a:schemeClr val="tx1"/>
                </a:solidFill>
                <a:latin typeface="微軟正黑體" pitchFamily="34" charset="-120"/>
                <a:ea typeface="微軟正黑體" pitchFamily="34" charset="-120"/>
              </a:rPr>
              <a:t>用網路思維改變支付工具</a:t>
            </a:r>
            <a:endParaRPr lang="en-US" altLang="zh-TW" sz="1050" b="1" dirty="0" smtClean="0">
              <a:solidFill>
                <a:schemeClr val="tx1"/>
              </a:solidFill>
              <a:latin typeface="微軟正黑體" pitchFamily="34" charset="-120"/>
              <a:ea typeface="微軟正黑體" pitchFamily="34" charset="-120"/>
            </a:endParaRPr>
          </a:p>
          <a:p>
            <a:pPr>
              <a:buFont typeface="Wingdings" pitchFamily="2" charset="2"/>
              <a:buChar char="Ø"/>
            </a:pPr>
            <a:r>
              <a:rPr lang="zh-TW" altLang="en-US" sz="2000" dirty="0" smtClean="0">
                <a:solidFill>
                  <a:schemeClr val="tx1"/>
                </a:solidFill>
                <a:latin typeface="微軟正黑體" pitchFamily="34" charset="-120"/>
                <a:ea typeface="微軟正黑體" pitchFamily="34" charset="-120"/>
              </a:rPr>
              <a:t>不以用戶規模做為申辦門檻。</a:t>
            </a:r>
            <a:endParaRPr lang="en-US" altLang="zh-TW" sz="2000" dirty="0" smtClean="0">
              <a:solidFill>
                <a:schemeClr val="tx1"/>
              </a:solidFill>
              <a:latin typeface="微軟正黑體" pitchFamily="34" charset="-120"/>
              <a:ea typeface="微軟正黑體" pitchFamily="34" charset="-120"/>
            </a:endParaRPr>
          </a:p>
          <a:p>
            <a:pPr>
              <a:buFont typeface="Wingdings" pitchFamily="2" charset="2"/>
              <a:buChar char="Ø"/>
            </a:pPr>
            <a:r>
              <a:rPr lang="zh-TW" altLang="en-US" sz="2000" dirty="0" smtClean="0">
                <a:solidFill>
                  <a:schemeClr val="tx1"/>
                </a:solidFill>
                <a:latin typeface="微軟正黑體" pitchFamily="34" charset="-120"/>
                <a:ea typeface="微軟正黑體" pitchFamily="34" charset="-120"/>
              </a:rPr>
              <a:t>以</a:t>
            </a:r>
            <a:r>
              <a:rPr lang="zh-TW" altLang="en-US" sz="2000" b="1" dirty="0" smtClean="0">
                <a:solidFill>
                  <a:schemeClr val="tx1"/>
                </a:solidFill>
                <a:latin typeface="微軟正黑體" pitchFamily="34" charset="-120"/>
                <a:ea typeface="微軟正黑體" pitchFamily="34" charset="-120"/>
              </a:rPr>
              <a:t>介入交易</a:t>
            </a:r>
            <a:r>
              <a:rPr lang="zh-TW" altLang="en-US" sz="2000" dirty="0" smtClean="0">
                <a:solidFill>
                  <a:schemeClr val="tx1"/>
                </a:solidFill>
                <a:latin typeface="微軟正黑體" pitchFamily="34" charset="-120"/>
                <a:ea typeface="微軟正黑體" pitchFamily="34" charset="-120"/>
              </a:rPr>
              <a:t>過程與</a:t>
            </a:r>
            <a:r>
              <a:rPr lang="zh-TW" altLang="en-US" sz="2000" b="1" dirty="0" smtClean="0">
                <a:solidFill>
                  <a:schemeClr val="tx1"/>
                </a:solidFill>
                <a:latin typeface="微軟正黑體" pitchFamily="34" charset="-120"/>
                <a:ea typeface="微軟正黑體" pitchFamily="34" charset="-120"/>
              </a:rPr>
              <a:t>雲</a:t>
            </a:r>
            <a:r>
              <a:rPr lang="zh-TW" altLang="en-US" sz="2000" b="1" dirty="0">
                <a:solidFill>
                  <a:schemeClr val="tx1"/>
                </a:solidFill>
                <a:latin typeface="微軟正黑體" pitchFamily="34" charset="-120"/>
                <a:ea typeface="微軟正黑體" pitchFamily="34" charset="-120"/>
              </a:rPr>
              <a:t>端</a:t>
            </a:r>
            <a:r>
              <a:rPr lang="zh-TW" altLang="en-US" sz="2000" b="1" dirty="0" smtClean="0">
                <a:solidFill>
                  <a:schemeClr val="tx1"/>
                </a:solidFill>
                <a:latin typeface="微軟正黑體" pitchFamily="34" charset="-120"/>
                <a:ea typeface="微軟正黑體" pitchFamily="34" charset="-120"/>
              </a:rPr>
              <a:t>技術</a:t>
            </a:r>
            <a:r>
              <a:rPr lang="zh-TW" altLang="en-US" sz="2000" dirty="0" smtClean="0">
                <a:solidFill>
                  <a:schemeClr val="tx1"/>
                </a:solidFill>
                <a:latin typeface="微軟正黑體" pitchFamily="34" charset="-120"/>
                <a:ea typeface="微軟正黑體" pitchFamily="34" charset="-120"/>
              </a:rPr>
              <a:t>，做為風險控管手段。</a:t>
            </a:r>
            <a:endParaRPr lang="zh-TW" altLang="en-US" sz="1600" dirty="0"/>
          </a:p>
        </p:txBody>
      </p:sp>
      <p:pic>
        <p:nvPicPr>
          <p:cNvPr id="5122" name="Picture 2" descr="C:\Documents and Settings\angela\桌面\台大簡報素材\predictive-analytics-customer-acquisition-equals-no-fight-over-customer-resized-600.png"/>
          <p:cNvPicPr>
            <a:picLocks noChangeAspect="1" noChangeArrowheads="1"/>
          </p:cNvPicPr>
          <p:nvPr/>
        </p:nvPicPr>
        <p:blipFill>
          <a:blip r:embed="rId8" cstate="print"/>
          <a:srcRect/>
          <a:stretch>
            <a:fillRect/>
          </a:stretch>
        </p:blipFill>
        <p:spPr bwMode="auto">
          <a:xfrm>
            <a:off x="4860032" y="3897051"/>
            <a:ext cx="4032448" cy="2772309"/>
          </a:xfrm>
          <a:prstGeom prst="rect">
            <a:avLst/>
          </a:prstGeom>
          <a:noFill/>
        </p:spPr>
      </p:pic>
      <p:sp>
        <p:nvSpPr>
          <p:cNvPr id="13" name="日期版面配置區 12"/>
          <p:cNvSpPr>
            <a:spLocks noGrp="1"/>
          </p:cNvSpPr>
          <p:nvPr>
            <p:ph type="dt" sz="half" idx="10"/>
          </p:nvPr>
        </p:nvSpPr>
        <p:spPr/>
        <p:txBody>
          <a:bodyPr/>
          <a:lstStyle/>
          <a:p>
            <a:r>
              <a:rPr lang="en-US" altLang="zh-TW" smtClean="0"/>
              <a:t>2014-12-11</a:t>
            </a:r>
            <a:endParaRPr lang="zh-TW" altLang="en-US"/>
          </a:p>
        </p:txBody>
      </p:sp>
      <p:sp>
        <p:nvSpPr>
          <p:cNvPr id="14" name="投影片編號版面配置區 13"/>
          <p:cNvSpPr>
            <a:spLocks noGrp="1"/>
          </p:cNvSpPr>
          <p:nvPr>
            <p:ph type="sldNum" sz="quarter" idx="12"/>
          </p:nvPr>
        </p:nvSpPr>
        <p:spPr/>
        <p:txBody>
          <a:bodyPr/>
          <a:lstStyle/>
          <a:p>
            <a:fld id="{AD92522B-D107-442D-B53C-B3CBDFED8AD9}" type="slidenum">
              <a:rPr lang="zh-TW" altLang="en-US" smtClean="0"/>
              <a:pPr/>
              <a:t>32</a:t>
            </a:fld>
            <a:endParaRPr lang="zh-TW" altLang="en-US"/>
          </a:p>
        </p:txBody>
      </p:sp>
      <p:sp>
        <p:nvSpPr>
          <p:cNvPr id="15" name="頁尾版面配置區 14"/>
          <p:cNvSpPr>
            <a:spLocks noGrp="1"/>
          </p:cNvSpPr>
          <p:nvPr>
            <p:ph type="ftr" sz="quarter" idx="11"/>
          </p:nvPr>
        </p:nvSpPr>
        <p:spPr/>
        <p:txBody>
          <a:bodyPr/>
          <a:lstStyle/>
          <a:p>
            <a:r>
              <a:rPr lang="zh-TW" altLang="en-US" smtClean="0"/>
              <a:t>台大經濟系</a:t>
            </a:r>
            <a:endParaRPr lang="zh-TW" altLang="en-US"/>
          </a:p>
        </p:txBody>
      </p:sp>
    </p:spTree>
    <p:extLst>
      <p:ext uri="{BB962C8B-B14F-4D97-AF65-F5344CB8AC3E}">
        <p14:creationId xmlns:p14="http://schemas.microsoft.com/office/powerpoint/2010/main" val="188345370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VI. </a:t>
            </a:r>
            <a:r>
              <a:rPr lang="zh-TW" altLang="en-US" dirty="0" smtClean="0"/>
              <a:t>檢討第三方支付</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33</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514350" indent="-514350"/>
            <a:endParaRPr lang="en-US" altLang="zh-TW" dirty="0" smtClean="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34</a:t>
            </a:fld>
            <a:endParaRPr lang="zh-TW" altLang="en-US"/>
          </a:p>
        </p:txBody>
      </p:sp>
      <p:sp>
        <p:nvSpPr>
          <p:cNvPr id="3" name="內容版面配置區 2"/>
          <p:cNvSpPr>
            <a:spLocks noGrp="1"/>
          </p:cNvSpPr>
          <p:nvPr>
            <p:ph sz="quarter" idx="1"/>
          </p:nvPr>
        </p:nvSpPr>
        <p:spPr/>
        <p:txBody>
          <a:bodyPr>
            <a:normAutofit/>
          </a:bodyPr>
          <a:lstStyle/>
          <a:p>
            <a:r>
              <a:rPr lang="zh-TW" altLang="en-US" dirty="0" smtClean="0"/>
              <a:t>中國的利差來自利率管制</a:t>
            </a:r>
            <a:endParaRPr lang="en-US" altLang="zh-TW" dirty="0" smtClean="0"/>
          </a:p>
          <a:p>
            <a:r>
              <a:rPr lang="zh-TW" altLang="en-US" dirty="0" smtClean="0"/>
              <a:t>餘額寶是影子銀行</a:t>
            </a:r>
            <a:endParaRPr lang="en-US" altLang="zh-TW" dirty="0" smtClean="0"/>
          </a:p>
          <a:p>
            <a:r>
              <a:rPr lang="zh-TW" altLang="en-US" dirty="0" smtClean="0"/>
              <a:t>洗錢防制並非重點，無法提醒國人注意風險</a:t>
            </a:r>
            <a:endParaRPr lang="en-US" altLang="zh-TW" dirty="0" smtClean="0"/>
          </a:p>
          <a:p>
            <a:r>
              <a:rPr lang="zh-TW" altLang="en-US" dirty="0" smtClean="0"/>
              <a:t>銀行提供十足履約保證只是將風險由影子銀行移轉到正式的金融體系，無法消除系統性風險</a:t>
            </a:r>
            <a:endParaRPr lang="en-US" altLang="zh-TW" dirty="0" smtClean="0"/>
          </a:p>
          <a:p>
            <a:r>
              <a:rPr lang="zh-TW" altLang="en-US" dirty="0" smtClean="0"/>
              <a:t>冰島金融危機之教訓</a:t>
            </a:r>
            <a:endParaRPr lang="en-US" altLang="zh-TW" dirty="0" smtClean="0"/>
          </a:p>
          <a:p>
            <a:r>
              <a:rPr lang="zh-TW" altLang="en-US" dirty="0" smtClean="0"/>
              <a:t>美國</a:t>
            </a:r>
            <a:r>
              <a:rPr lang="en-US" altLang="zh-TW" dirty="0" smtClean="0"/>
              <a:t>2008</a:t>
            </a:r>
            <a:r>
              <a:rPr lang="zh-TW" altLang="en-US" dirty="0" smtClean="0"/>
              <a:t>貨幣基金遭擠兌之教訓</a:t>
            </a:r>
            <a:endParaRPr lang="en-US" altLang="zh-TW" dirty="0" smtClean="0"/>
          </a:p>
          <a:p>
            <a:r>
              <a:rPr lang="zh-TW" altLang="en-US" dirty="0" smtClean="0"/>
              <a:t>網路金融是不是破壞性創新（</a:t>
            </a:r>
            <a:r>
              <a:rPr lang="en-US" altLang="zh-TW" dirty="0" smtClean="0"/>
              <a:t>destructive innovation</a:t>
            </a:r>
            <a:r>
              <a:rPr lang="zh-TW" altLang="en-US" dirty="0" smtClean="0"/>
              <a:t>）</a:t>
            </a:r>
            <a:endParaRPr lang="en-US" altLang="zh-TW" dirty="0" smtClean="0"/>
          </a:p>
          <a:p>
            <a:r>
              <a:rPr lang="zh-TW" altLang="en-US" dirty="0" smtClean="0"/>
              <a:t>銀行與網路金融的關係是替代（競爭）或互補（互利）</a:t>
            </a:r>
            <a:endParaRPr lang="en-US" altLang="zh-TW" dirty="0" smtClean="0"/>
          </a:p>
          <a:p>
            <a:r>
              <a:rPr lang="zh-TW" altLang="en-US" dirty="0" smtClean="0"/>
              <a:t>銀行業有無利基，利基何在</a:t>
            </a:r>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altLang="zh-TW" dirty="0" smtClean="0"/>
              <a:t>VII. </a:t>
            </a:r>
            <a:r>
              <a:rPr lang="zh-TW" altLang="en-US" dirty="0" smtClean="0"/>
              <a:t>兩岸貿易</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35</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三角貿易</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36</a:t>
            </a:fld>
            <a:endParaRPr lang="zh-TW" altLang="en-US"/>
          </a:p>
        </p:txBody>
      </p:sp>
      <p:sp>
        <p:nvSpPr>
          <p:cNvPr id="5" name="內容版面配置區 4"/>
          <p:cNvSpPr>
            <a:spLocks noGrp="1"/>
          </p:cNvSpPr>
          <p:nvPr>
            <p:ph sz="quarter" idx="1"/>
          </p:nvPr>
        </p:nvSpPr>
        <p:spPr/>
        <p:txBody>
          <a:bodyPr/>
          <a:lstStyle/>
          <a:p>
            <a:r>
              <a:rPr lang="zh-TW" altLang="en-US" dirty="0" smtClean="0"/>
              <a:t>春江水暖鴨先知：台灣外銷接單是中國貿易出口的領先指標，領先二至三個月</a:t>
            </a:r>
            <a:endParaRPr lang="en-US" altLang="zh-TW" dirty="0" smtClean="0"/>
          </a:p>
          <a:p>
            <a:r>
              <a:rPr lang="zh-TW" altLang="en-US" dirty="0" smtClean="0"/>
              <a:t>「台灣接單，海外生產」的比率已達 </a:t>
            </a:r>
            <a:r>
              <a:rPr lang="en-US" altLang="zh-TW" dirty="0" smtClean="0"/>
              <a:t>52.1%</a:t>
            </a:r>
            <a:r>
              <a:rPr lang="zh-TW" altLang="en-US" dirty="0" smtClean="0"/>
              <a:t>，資訊通訊產品更超過 </a:t>
            </a:r>
            <a:r>
              <a:rPr lang="en-US" altLang="zh-TW" dirty="0" smtClean="0"/>
              <a:t>90%</a:t>
            </a:r>
          </a:p>
          <a:p>
            <a:r>
              <a:rPr lang="zh-TW" altLang="en-US" dirty="0" smtClean="0"/>
              <a:t>「海外」等同於「中國」</a:t>
            </a:r>
            <a:endParaRPr lang="en-US" altLang="zh-TW" dirty="0" smtClean="0"/>
          </a:p>
          <a:p>
            <a:r>
              <a:rPr lang="zh-TW" altLang="en-US" dirty="0" smtClean="0"/>
              <a:t>「經濟成長新模式」：</a:t>
            </a:r>
            <a:endParaRPr lang="en-US" altLang="zh-TW" dirty="0" smtClean="0"/>
          </a:p>
          <a:p>
            <a:pPr marL="731520" lvl="1" indent="-457200">
              <a:buFont typeface="+mj-lt"/>
              <a:buAutoNum type="arabicPeriod"/>
            </a:pPr>
            <a:r>
              <a:rPr lang="zh-TW" altLang="en-US" dirty="0" smtClean="0"/>
              <a:t>經濟成長不只重 </a:t>
            </a:r>
            <a:r>
              <a:rPr lang="en-US" altLang="zh-TW" dirty="0" smtClean="0"/>
              <a:t>GDP</a:t>
            </a:r>
            <a:r>
              <a:rPr lang="zh-TW" altLang="en-US" dirty="0" smtClean="0"/>
              <a:t>，也要兼顧就業、薪資、所得分配區域平衡、世代正義、生活品質及生態環境保護</a:t>
            </a:r>
            <a:endParaRPr lang="en-US" altLang="zh-TW" dirty="0" smtClean="0"/>
          </a:p>
          <a:p>
            <a:pPr marL="731520" lvl="1" indent="-457200">
              <a:buFont typeface="+mj-lt"/>
              <a:buAutoNum type="arabicPeriod"/>
            </a:pPr>
            <a:r>
              <a:rPr lang="zh-TW" altLang="en-US" dirty="0" smtClean="0"/>
              <a:t>改變「台灣接單、海外生產」成長模式，改造產業結構</a:t>
            </a:r>
            <a:endParaRPr lang="en-US" altLang="zh-TW" dirty="0" smtClean="0"/>
          </a:p>
          <a:p>
            <a:pPr marL="731520" lvl="1" indent="-457200">
              <a:buFont typeface="+mj-lt"/>
              <a:buAutoNum type="arabicPeriod"/>
            </a:pPr>
            <a:r>
              <a:rPr lang="zh-TW" altLang="en-US" dirty="0" smtClean="0"/>
              <a:t>經濟決策模式應「由下而上」，必須先凝聚社會共識</a:t>
            </a:r>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altLang="zh-TW" dirty="0" smtClean="0"/>
              <a:t>VIII. </a:t>
            </a:r>
            <a:r>
              <a:rPr lang="zh-TW" altLang="en-US" dirty="0" smtClean="0"/>
              <a:t>兩岸金融</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37</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滬港通</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38</a:t>
            </a:fld>
            <a:endParaRPr lang="zh-TW" altLang="en-US"/>
          </a:p>
        </p:txBody>
      </p:sp>
      <p:sp>
        <p:nvSpPr>
          <p:cNvPr id="5" name="內容版面配置區 4"/>
          <p:cNvSpPr>
            <a:spLocks noGrp="1"/>
          </p:cNvSpPr>
          <p:nvPr>
            <p:ph sz="quarter" idx="1"/>
          </p:nvPr>
        </p:nvSpPr>
        <p:spPr/>
        <p:txBody>
          <a:bodyPr/>
          <a:lstStyle/>
          <a:p>
            <a:r>
              <a:rPr lang="zh-TW" altLang="en-US" dirty="0" smtClean="0"/>
              <a:t>滬港通：滬港股票市場交易互聯互通機制試點</a:t>
            </a:r>
            <a:endParaRPr lang="en-US" altLang="zh-TW" dirty="0" smtClean="0"/>
          </a:p>
          <a:p>
            <a:r>
              <a:rPr lang="en-US" altLang="zh-TW" dirty="0" smtClean="0"/>
              <a:t>2007 </a:t>
            </a:r>
            <a:r>
              <a:rPr lang="zh-TW" altLang="en-US" dirty="0" smtClean="0"/>
              <a:t>年「港股直通車」：中國投資人可以買賣 </a:t>
            </a:r>
            <a:r>
              <a:rPr lang="en-US" altLang="zh-TW" dirty="0" smtClean="0"/>
              <a:t>H </a:t>
            </a:r>
            <a:r>
              <a:rPr lang="zh-TW" altLang="en-US" dirty="0" smtClean="0"/>
              <a:t>股</a:t>
            </a:r>
            <a:endParaRPr lang="en-US" altLang="zh-TW" dirty="0" smtClean="0"/>
          </a:p>
          <a:p>
            <a:r>
              <a:rPr lang="en-US" altLang="zh-TW" dirty="0" smtClean="0"/>
              <a:t>2014 </a:t>
            </a:r>
            <a:r>
              <a:rPr lang="zh-TW" altLang="en-US" dirty="0" smtClean="0"/>
              <a:t>年 </a:t>
            </a:r>
            <a:r>
              <a:rPr lang="en-US" altLang="zh-TW" dirty="0" smtClean="0"/>
              <a:t>10 </a:t>
            </a:r>
            <a:r>
              <a:rPr lang="zh-TW" altLang="en-US" dirty="0" smtClean="0"/>
              <a:t>月「滬港通」：港股直通車的 </a:t>
            </a:r>
            <a:r>
              <a:rPr lang="en-US" altLang="zh-TW" dirty="0" smtClean="0"/>
              <a:t>2.0 </a:t>
            </a:r>
            <a:r>
              <a:rPr lang="zh-TW" altLang="en-US" dirty="0" smtClean="0"/>
              <a:t>版</a:t>
            </a:r>
            <a:endParaRPr lang="en-US" altLang="zh-TW" dirty="0" smtClean="0"/>
          </a:p>
          <a:p>
            <a:pPr marL="731520" lvl="1" indent="-457200">
              <a:buFont typeface="+mj-lt"/>
              <a:buAutoNum type="arabicPeriod"/>
            </a:pPr>
            <a:r>
              <a:rPr lang="zh-TW" altLang="en-US" dirty="0" smtClean="0"/>
              <a:t>香港開戶的投資人，可以買賣上海交易所指定的 </a:t>
            </a:r>
            <a:r>
              <a:rPr lang="en-US" altLang="zh-TW" dirty="0" smtClean="0"/>
              <a:t>568</a:t>
            </a:r>
            <a:r>
              <a:rPr lang="zh-TW" altLang="en-US" dirty="0" smtClean="0"/>
              <a:t>檔個股；總額 </a:t>
            </a:r>
            <a:r>
              <a:rPr lang="en-US" altLang="zh-TW" dirty="0" smtClean="0"/>
              <a:t>3000 </a:t>
            </a:r>
            <a:r>
              <a:rPr lang="zh-TW" altLang="en-US" dirty="0" smtClean="0"/>
              <a:t>億人民幣，每日限額 </a:t>
            </a:r>
            <a:r>
              <a:rPr lang="en-US" altLang="zh-TW" dirty="0" smtClean="0"/>
              <a:t>130 </a:t>
            </a:r>
            <a:r>
              <a:rPr lang="zh-TW" altLang="en-US" dirty="0" smtClean="0"/>
              <a:t>億</a:t>
            </a:r>
            <a:endParaRPr lang="en-US" altLang="zh-TW" dirty="0" smtClean="0"/>
          </a:p>
          <a:p>
            <a:pPr marL="731520" lvl="1" indent="-457200">
              <a:buFont typeface="+mj-lt"/>
              <a:buAutoNum type="arabicPeriod"/>
            </a:pPr>
            <a:r>
              <a:rPr lang="zh-TW" altLang="en-US" dirty="0" smtClean="0"/>
              <a:t>中國的投資機構法人及帳戶餘額超過人民幣 </a:t>
            </a:r>
            <a:r>
              <a:rPr lang="en-US" altLang="zh-TW" dirty="0" smtClean="0"/>
              <a:t>50</a:t>
            </a:r>
            <a:r>
              <a:rPr lang="zh-TW" altLang="en-US" dirty="0" smtClean="0"/>
              <a:t> 萬元的散戶，可以買賣香港交易所指定的 </a:t>
            </a:r>
            <a:r>
              <a:rPr lang="en-US" altLang="zh-TW" dirty="0" smtClean="0"/>
              <a:t>266 </a:t>
            </a:r>
            <a:r>
              <a:rPr lang="zh-TW" altLang="en-US" dirty="0" smtClean="0"/>
              <a:t>檔股票；總額人民幣 </a:t>
            </a:r>
            <a:r>
              <a:rPr lang="en-US" altLang="zh-TW" dirty="0" smtClean="0"/>
              <a:t>2500 </a:t>
            </a:r>
            <a:r>
              <a:rPr lang="zh-TW" altLang="en-US" dirty="0" smtClean="0"/>
              <a:t>億，每日限額 </a:t>
            </a:r>
            <a:r>
              <a:rPr lang="en-US" altLang="zh-TW" dirty="0" smtClean="0"/>
              <a:t>105 </a:t>
            </a:r>
            <a:r>
              <a:rPr lang="zh-TW" altLang="en-US" dirty="0" smtClean="0"/>
              <a:t>億</a:t>
            </a:r>
            <a:endParaRPr lang="en-US" altLang="zh-TW" dirty="0" smtClean="0"/>
          </a:p>
          <a:p>
            <a:pPr marL="273600" indent="-273600"/>
            <a:r>
              <a:rPr lang="zh-TW" altLang="en-US" dirty="0" smtClean="0"/>
              <a:t>對台灣股市的影響</a:t>
            </a:r>
            <a:endParaRPr lang="en-US" altLang="zh-TW" dirty="0" smtClean="0"/>
          </a:p>
          <a:p>
            <a:pPr marL="731520" lvl="1" indent="-457200">
              <a:buFont typeface="+mj-lt"/>
              <a:buAutoNum type="arabicPeriod"/>
            </a:pPr>
            <a:r>
              <a:rPr lang="zh-TW" altLang="en-US" dirty="0" smtClean="0"/>
              <a:t>台股資金或將流往香港</a:t>
            </a:r>
            <a:endParaRPr lang="en-US" altLang="zh-TW" dirty="0" smtClean="0"/>
          </a:p>
          <a:p>
            <a:pPr marL="731520" lvl="1" indent="-457200">
              <a:buFont typeface="+mj-lt"/>
              <a:buAutoNum type="arabicPeriod"/>
            </a:pPr>
            <a:r>
              <a:rPr lang="zh-TW" altLang="en-US" dirty="0" smtClean="0"/>
              <a:t>台股或將量縮價跌</a:t>
            </a:r>
            <a:endParaRPr lang="en-US" altLang="zh-TW" dirty="0" smtClean="0"/>
          </a:p>
          <a:p>
            <a:pPr marL="457200" indent="-457200"/>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人民幣存款創造全</a:t>
            </a:r>
            <a:r>
              <a:rPr lang="zh-TW" altLang="en-US" dirty="0" smtClean="0"/>
              <a:t>台灣最賺錢的銀行</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39</a:t>
            </a:fld>
            <a:endParaRPr lang="zh-TW" altLang="en-US"/>
          </a:p>
        </p:txBody>
      </p:sp>
      <p:sp>
        <p:nvSpPr>
          <p:cNvPr id="5" name="內容版面配置區 4"/>
          <p:cNvSpPr>
            <a:spLocks noGrp="1"/>
          </p:cNvSpPr>
          <p:nvPr>
            <p:ph sz="quarter" idx="1"/>
          </p:nvPr>
        </p:nvSpPr>
        <p:spPr/>
        <p:txBody>
          <a:bodyPr/>
          <a:lstStyle/>
          <a:p>
            <a:r>
              <a:rPr lang="zh-TW" altLang="en-US" dirty="0" smtClean="0"/>
              <a:t>參見蘋果日報 </a:t>
            </a:r>
            <a:r>
              <a:rPr lang="en-US" altLang="zh-TW" dirty="0" smtClean="0"/>
              <a:t>2014/6/17 </a:t>
            </a:r>
            <a:r>
              <a:rPr lang="zh-TW" altLang="en-US" dirty="0" smtClean="0"/>
              <a:t>之焦點評論</a:t>
            </a:r>
            <a:endParaRPr lang="en-US" altLang="zh-TW" dirty="0" smtClean="0"/>
          </a:p>
          <a:p>
            <a:r>
              <a:rPr lang="zh-TW" altLang="en-US" dirty="0" smtClean="0"/>
              <a:t>中國銀行台北分行</a:t>
            </a:r>
            <a:endParaRPr lang="en-US" altLang="zh-TW" dirty="0" smtClean="0"/>
          </a:p>
          <a:p>
            <a:r>
              <a:rPr lang="zh-TW" altLang="en-US" dirty="0" smtClean="0"/>
              <a:t>人民幣回流機制</a:t>
            </a:r>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台灣有沒有第三方支付？</a:t>
            </a:r>
            <a:endParaRPr lang="zh-TW" altLang="en-US" dirty="0"/>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4</a:t>
            </a:fld>
            <a:endParaRPr lang="zh-TW" altLang="en-US"/>
          </a:p>
        </p:txBody>
      </p:sp>
      <p:pic>
        <p:nvPicPr>
          <p:cNvPr id="4" name="內容版面配置區 3" descr="intronew_05.gif"/>
          <p:cNvPicPr>
            <a:picLocks noGrp="1" noChangeAspect="1"/>
          </p:cNvPicPr>
          <p:nvPr>
            <p:ph sz="quarter" idx="1"/>
          </p:nvPr>
        </p:nvPicPr>
        <p:blipFill>
          <a:blip r:embed="rId2" cstate="print"/>
          <a:stretch>
            <a:fillRect/>
          </a:stretch>
        </p:blipFill>
        <p:spPr>
          <a:xfrm>
            <a:off x="857224" y="1571612"/>
            <a:ext cx="7286676" cy="3720319"/>
          </a:xfrm>
        </p:spPr>
      </p:pic>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mn-lt"/>
              </a:rPr>
              <a:t>RQFII</a:t>
            </a:r>
            <a:endParaRPr lang="zh-TW" altLang="en-US" dirty="0">
              <a:latin typeface="+mn-lt"/>
            </a:endParaRPr>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40</a:t>
            </a:fld>
            <a:endParaRPr lang="zh-TW" altLang="en-US"/>
          </a:p>
        </p:txBody>
      </p:sp>
      <p:sp>
        <p:nvSpPr>
          <p:cNvPr id="5" name="內容版面配置區 4"/>
          <p:cNvSpPr>
            <a:spLocks noGrp="1"/>
          </p:cNvSpPr>
          <p:nvPr>
            <p:ph sz="quarter" idx="1"/>
          </p:nvPr>
        </p:nvSpPr>
        <p:spPr/>
        <p:txBody>
          <a:bodyPr>
            <a:normAutofit/>
          </a:bodyPr>
          <a:lstStyle/>
          <a:p>
            <a:r>
              <a:rPr lang="en-US" dirty="0" err="1" smtClean="0"/>
              <a:t>Renminbi</a:t>
            </a:r>
            <a:r>
              <a:rPr lang="en-US" dirty="0" smtClean="0"/>
              <a:t> Qualified Foreign Institutional Investor（</a:t>
            </a:r>
            <a:r>
              <a:rPr lang="zh-TW" altLang="en-US" dirty="0" smtClean="0"/>
              <a:t>人民幣合格境外機構投資者）</a:t>
            </a:r>
            <a:endParaRPr lang="en-US" altLang="zh-TW" dirty="0" smtClean="0"/>
          </a:p>
          <a:p>
            <a:r>
              <a:rPr lang="zh-TW" altLang="en-US" dirty="0" smtClean="0"/>
              <a:t>經中國審批後，給予合乎資格的境外機構投資者，如基金公司或券商，以預設的人民幣額度投資中國股市或債市，且其資本利得與股息得匯出中國</a:t>
            </a:r>
            <a:endParaRPr lang="en-US" altLang="zh-TW" dirty="0" smtClean="0"/>
          </a:p>
          <a:p>
            <a:r>
              <a:rPr lang="en-US" altLang="zh-TW" dirty="0" smtClean="0"/>
              <a:t>RQFII </a:t>
            </a:r>
            <a:r>
              <a:rPr lang="zh-TW" altLang="en-US" dirty="0" smtClean="0"/>
              <a:t>試點於</a:t>
            </a:r>
            <a:r>
              <a:rPr lang="en-US" altLang="zh-TW" dirty="0" smtClean="0"/>
              <a:t>2011</a:t>
            </a:r>
            <a:r>
              <a:rPr lang="zh-TW" altLang="en-US" dirty="0" smtClean="0"/>
              <a:t>年推出，目的在推動人民幣國際化，提升人民幣在國際融資和貿易上的地位</a:t>
            </a:r>
            <a:endParaRPr lang="en-US" altLang="zh-TW" dirty="0" smtClean="0"/>
          </a:p>
          <a:p>
            <a:r>
              <a:rPr lang="en-US" altLang="zh-TW" dirty="0" smtClean="0"/>
              <a:t>RQFII</a:t>
            </a:r>
            <a:r>
              <a:rPr lang="zh-TW" altLang="en-US" dirty="0" smtClean="0"/>
              <a:t> 試點範圍已經從最初的香港擴大到新加坡、英國、法國、南韓和德國，投資額度合計 </a:t>
            </a:r>
            <a:r>
              <a:rPr lang="en-US" altLang="zh-TW" dirty="0" smtClean="0"/>
              <a:t>6400</a:t>
            </a:r>
            <a:r>
              <a:rPr lang="zh-TW" altLang="en-US" dirty="0" smtClean="0"/>
              <a:t> 億</a:t>
            </a:r>
            <a:endParaRPr lang="en-US" altLang="zh-TW" dirty="0" smtClean="0"/>
          </a:p>
          <a:p>
            <a:r>
              <a:rPr lang="zh-TW" altLang="en-US" dirty="0" smtClean="0"/>
              <a:t>香港獲得的 </a:t>
            </a:r>
            <a:r>
              <a:rPr lang="en-US" altLang="zh-TW" dirty="0" smtClean="0"/>
              <a:t>RQFII</a:t>
            </a:r>
            <a:r>
              <a:rPr lang="zh-TW" altLang="en-US" dirty="0" smtClean="0"/>
              <a:t> 額度最高，達 </a:t>
            </a:r>
            <a:r>
              <a:rPr lang="en-US" altLang="zh-TW" dirty="0" smtClean="0"/>
              <a:t>2700</a:t>
            </a:r>
            <a:r>
              <a:rPr lang="zh-TW" altLang="en-US" dirty="0" smtClean="0"/>
              <a:t> 億元；新加坡</a:t>
            </a:r>
            <a:r>
              <a:rPr lang="en-US" altLang="zh-TW" dirty="0" smtClean="0"/>
              <a:t>500</a:t>
            </a:r>
            <a:r>
              <a:rPr lang="zh-TW" altLang="en-US" dirty="0" smtClean="0"/>
              <a:t> 億；英國、法國、南韓和德國分別獲得 </a:t>
            </a:r>
            <a:r>
              <a:rPr lang="en-US" altLang="zh-TW" dirty="0" smtClean="0"/>
              <a:t>800</a:t>
            </a:r>
            <a:r>
              <a:rPr lang="zh-TW" altLang="en-US" dirty="0" smtClean="0"/>
              <a:t> 億</a:t>
            </a:r>
            <a:endParaRPr lang="en-US" altLang="zh-TW" dirty="0" smtClean="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mn-lt"/>
              </a:rPr>
              <a:t>RQFII</a:t>
            </a:r>
            <a:r>
              <a:rPr lang="zh-TW" altLang="en-US" dirty="0" smtClean="0">
                <a:latin typeface="+mn-lt"/>
              </a:rPr>
              <a:t> 與</a:t>
            </a:r>
            <a:r>
              <a:rPr lang="zh-TW" altLang="en-US" dirty="0" smtClean="0"/>
              <a:t>服貿協議 </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41</a:t>
            </a:fld>
            <a:endParaRPr lang="zh-TW" altLang="en-US"/>
          </a:p>
        </p:txBody>
      </p:sp>
      <p:sp>
        <p:nvSpPr>
          <p:cNvPr id="5" name="內容版面配置區 4"/>
          <p:cNvSpPr>
            <a:spLocks noGrp="1"/>
          </p:cNvSpPr>
          <p:nvPr>
            <p:ph sz="quarter" idx="1"/>
          </p:nvPr>
        </p:nvSpPr>
        <p:spPr/>
        <p:txBody>
          <a:bodyPr/>
          <a:lstStyle/>
          <a:p>
            <a:r>
              <a:rPr lang="zh-TW" altLang="en-US" dirty="0" smtClean="0"/>
              <a:t>服貿協議含</a:t>
            </a:r>
            <a:r>
              <a:rPr lang="en-US" altLang="zh-TW" dirty="0" smtClean="0"/>
              <a:t>1000</a:t>
            </a:r>
            <a:r>
              <a:rPr lang="zh-TW" altLang="en-US" dirty="0" smtClean="0"/>
              <a:t> 億元 </a:t>
            </a:r>
            <a:r>
              <a:rPr lang="en-US" altLang="zh-TW" dirty="0" smtClean="0"/>
              <a:t>RQFII</a:t>
            </a:r>
            <a:r>
              <a:rPr lang="zh-TW" altLang="en-US" dirty="0" smtClean="0"/>
              <a:t> 額度，現在卡死</a:t>
            </a:r>
            <a:endParaRPr lang="en-US" altLang="zh-TW" dirty="0" smtClean="0"/>
          </a:p>
          <a:p>
            <a:r>
              <a:rPr lang="zh-TW" altLang="en-US" dirty="0" smtClean="0"/>
              <a:t>國內的證券業者繞道香港，藉由香港轉投資機構，取得 </a:t>
            </a:r>
            <a:r>
              <a:rPr lang="en-US" altLang="zh-TW" dirty="0" smtClean="0"/>
              <a:t>RQFII</a:t>
            </a:r>
            <a:r>
              <a:rPr lang="zh-TW" altLang="en-US" dirty="0" smtClean="0"/>
              <a:t> 資格及額度</a:t>
            </a:r>
            <a:endParaRPr lang="en-US" altLang="zh-TW" dirty="0" smtClean="0"/>
          </a:p>
          <a:p>
            <a:pPr marL="731520" lvl="1" indent="-457200">
              <a:buFont typeface="+mj-lt"/>
              <a:buAutoNum type="arabicPeriod"/>
            </a:pPr>
            <a:r>
              <a:rPr lang="zh-TW" altLang="en-US" dirty="0" smtClean="0"/>
              <a:t>永豐金資產管理（亞洲）公司獲得</a:t>
            </a:r>
            <a:r>
              <a:rPr lang="en-US" altLang="zh-TW" dirty="0" smtClean="0"/>
              <a:t>10</a:t>
            </a:r>
            <a:r>
              <a:rPr lang="zh-TW" altLang="en-US" dirty="0" smtClean="0"/>
              <a:t> 億元的額度</a:t>
            </a:r>
            <a:endParaRPr lang="en-US" altLang="zh-TW" dirty="0" smtClean="0"/>
          </a:p>
          <a:p>
            <a:pPr marL="731520" lvl="1" indent="-457200">
              <a:buFont typeface="+mj-lt"/>
              <a:buAutoNum type="arabicPeriod"/>
            </a:pPr>
            <a:r>
              <a:rPr lang="zh-TW" altLang="en-US" dirty="0" smtClean="0"/>
              <a:t>元富證券（香港）取得 </a:t>
            </a:r>
            <a:r>
              <a:rPr lang="en-US" altLang="zh-TW" dirty="0" smtClean="0"/>
              <a:t>1.6</a:t>
            </a:r>
            <a:r>
              <a:rPr lang="zh-TW" altLang="en-US" dirty="0" smtClean="0"/>
              <a:t> 億元額度</a:t>
            </a:r>
            <a:endParaRPr lang="en-US" altLang="zh-TW" dirty="0" smtClean="0"/>
          </a:p>
          <a:p>
            <a:pPr marL="731520" lvl="1" indent="-457200">
              <a:buFont typeface="+mj-lt"/>
              <a:buAutoNum type="arabicPeriod"/>
            </a:pPr>
            <a:r>
              <a:rPr lang="zh-TW" altLang="en-US" dirty="0" smtClean="0"/>
              <a:t>元大寶來證券（香港）通過 </a:t>
            </a:r>
            <a:r>
              <a:rPr lang="en-US" altLang="zh-TW" dirty="0" smtClean="0"/>
              <a:t>RQFII</a:t>
            </a:r>
            <a:r>
              <a:rPr lang="zh-TW" altLang="en-US" dirty="0" smtClean="0"/>
              <a:t> 資格審核</a:t>
            </a:r>
            <a:endParaRPr lang="en-US" altLang="zh-TW" dirty="0" smtClean="0"/>
          </a:p>
          <a:p>
            <a:pPr marL="273600" indent="-273600"/>
            <a:r>
              <a:rPr lang="zh-TW" altLang="en-US" dirty="0" smtClean="0"/>
              <a:t>第三方支付業者迫切需要 </a:t>
            </a:r>
            <a:r>
              <a:rPr lang="en-US" altLang="zh-TW" dirty="0" smtClean="0"/>
              <a:t>RQFII</a:t>
            </a:r>
            <a:r>
              <a:rPr lang="zh-TW" altLang="en-US" dirty="0" smtClean="0"/>
              <a:t> 的額度</a:t>
            </a:r>
            <a:endParaRPr lang="en-US" altLang="zh-TW" dirty="0" smtClean="0"/>
          </a:p>
          <a:p>
            <a:r>
              <a:rPr lang="zh-TW" altLang="en-US" dirty="0" smtClean="0"/>
              <a:t>金管會與中央銀行支持 </a:t>
            </a:r>
            <a:r>
              <a:rPr lang="en-US" altLang="zh-TW" dirty="0" smtClean="0"/>
              <a:t>RQFII</a:t>
            </a:r>
            <a:r>
              <a:rPr lang="zh-TW" altLang="en-US" dirty="0" smtClean="0"/>
              <a:t> 與服貿協議脫鉤</a:t>
            </a:r>
            <a:endParaRPr lang="en-US" altLang="zh-TW" dirty="0" smtClean="0"/>
          </a:p>
          <a:p>
            <a:r>
              <a:rPr lang="zh-TW" altLang="en-US" dirty="0" smtClean="0"/>
              <a:t>中國的態度不明</a:t>
            </a:r>
            <a:endParaRPr lang="en-US" altLang="zh-TW" dirty="0" smtClean="0"/>
          </a:p>
          <a:p>
            <a:r>
              <a:rPr lang="zh-TW" altLang="en-US" dirty="0" smtClean="0"/>
              <a:t>中國可以藉資格與額度之審批，讓台灣證券業者稱臣</a:t>
            </a:r>
          </a:p>
          <a:p>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altLang="zh-TW" dirty="0" smtClean="0"/>
              <a:t>IX. </a:t>
            </a:r>
            <a:r>
              <a:rPr lang="zh-TW" altLang="en-US" dirty="0" smtClean="0"/>
              <a:t>台商</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42</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台商</a:t>
            </a:r>
            <a:r>
              <a:rPr lang="en-US" altLang="zh-TW" dirty="0" smtClean="0"/>
              <a:t>1.0</a:t>
            </a:r>
            <a:r>
              <a:rPr lang="zh-TW" altLang="en-US" dirty="0" smtClean="0"/>
              <a:t>   台商 </a:t>
            </a:r>
            <a:r>
              <a:rPr lang="en-US" altLang="zh-TW" dirty="0" smtClean="0"/>
              <a:t>2.0</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43</a:t>
            </a:fld>
            <a:endParaRPr lang="zh-TW" altLang="en-US"/>
          </a:p>
        </p:txBody>
      </p:sp>
      <p:sp>
        <p:nvSpPr>
          <p:cNvPr id="5" name="內容版面配置區 4"/>
          <p:cNvSpPr>
            <a:spLocks noGrp="1"/>
          </p:cNvSpPr>
          <p:nvPr>
            <p:ph sz="quarter" idx="1"/>
          </p:nvPr>
        </p:nvSpPr>
        <p:spPr/>
        <p:txBody>
          <a:bodyPr/>
          <a:lstStyle/>
          <a:p>
            <a:r>
              <a:rPr lang="zh-TW" altLang="en-US" dirty="0" smtClean="0"/>
              <a:t>第一波台商是傳統產業：蔡衍明、頂新魏家</a:t>
            </a:r>
            <a:endParaRPr lang="en-US" altLang="zh-TW" dirty="0" smtClean="0"/>
          </a:p>
          <a:p>
            <a:r>
              <a:rPr lang="zh-TW" altLang="en-US" dirty="0" smtClean="0"/>
              <a:t>第二波台商是電子業：郭台銘、台達電鄭崇華</a:t>
            </a:r>
            <a:endParaRPr lang="en-US" altLang="zh-TW" dirty="0" smtClean="0"/>
          </a:p>
          <a:p>
            <a:r>
              <a:rPr lang="zh-TW" altLang="en-US" dirty="0" smtClean="0"/>
              <a:t>這些台商在中國在地化，否則事業難以成功</a:t>
            </a:r>
            <a:endParaRPr lang="en-US" altLang="zh-TW" dirty="0" smtClean="0"/>
          </a:p>
          <a:p>
            <a:r>
              <a:rPr lang="zh-TW" altLang="en-US" dirty="0" smtClean="0"/>
              <a:t>惟這兩波台商從來就打不開中國特許行業的門，例如金融、電信、通訊、傳播與網路等，因為中國政府不把他們當自己人看待</a:t>
            </a:r>
            <a:endParaRPr lang="en-US" altLang="zh-TW" dirty="0" smtClean="0"/>
          </a:p>
          <a:p>
            <a:r>
              <a:rPr lang="zh-TW" altLang="en-US" dirty="0" smtClean="0"/>
              <a:t>而今新面貌的台商已經現蹤，或可稱為第三波台商</a:t>
            </a:r>
            <a:endParaRPr lang="en-US" altLang="zh-TW" dirty="0" smtClean="0"/>
          </a:p>
          <a:p>
            <a:pPr marL="788670" lvl="1" indent="-514350">
              <a:buFont typeface="+mj-lt"/>
              <a:buAutoNum type="arabicPeriod"/>
            </a:pPr>
            <a:endParaRPr lang="en-US" altLang="zh-TW" dirty="0" smtClean="0"/>
          </a:p>
          <a:p>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台商 </a:t>
            </a:r>
            <a:r>
              <a:rPr lang="en-US" altLang="zh-TW" dirty="0" smtClean="0"/>
              <a:t>3.0</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44</a:t>
            </a:fld>
            <a:endParaRPr lang="zh-TW" altLang="en-US"/>
          </a:p>
        </p:txBody>
      </p:sp>
      <p:sp>
        <p:nvSpPr>
          <p:cNvPr id="5" name="內容版面配置區 4"/>
          <p:cNvSpPr>
            <a:spLocks noGrp="1"/>
          </p:cNvSpPr>
          <p:nvPr>
            <p:ph sz="quarter" idx="1"/>
          </p:nvPr>
        </p:nvSpPr>
        <p:spPr/>
        <p:txBody>
          <a:bodyPr>
            <a:normAutofit/>
          </a:bodyPr>
          <a:lstStyle/>
          <a:p>
            <a:r>
              <a:rPr lang="zh-TW" altLang="en-US" dirty="0" smtClean="0"/>
              <a:t>跨兩岸做生意，做的是「管制套利」</a:t>
            </a:r>
            <a:r>
              <a:rPr lang="en-US" altLang="zh-TW" dirty="0" smtClean="0"/>
              <a:t>( r</a:t>
            </a:r>
            <a:r>
              <a:rPr lang="en-US" dirty="0" smtClean="0"/>
              <a:t>egulatory arbitrage ) </a:t>
            </a:r>
            <a:r>
              <a:rPr lang="zh-TW" altLang="en-US" dirty="0" smtClean="0"/>
              <a:t>的生意</a:t>
            </a:r>
            <a:endParaRPr lang="en-US" altLang="zh-TW" dirty="0" smtClean="0"/>
          </a:p>
          <a:p>
            <a:r>
              <a:rPr lang="zh-TW" altLang="en-US" dirty="0" smtClean="0"/>
              <a:t>管制套利：兩岸因開放程度不同、自由化程度不同，以及管制制度、範圍與辦法的不同，導致市場機制無法發揮作用，因此產生套利的機會</a:t>
            </a:r>
            <a:endParaRPr lang="en-US" altLang="zh-TW" dirty="0" smtClean="0"/>
          </a:p>
          <a:p>
            <a:r>
              <a:rPr lang="zh-TW" altLang="en-US" dirty="0" smtClean="0"/>
              <a:t>模式：拿台灣相對低廉的資源去中國賺取利差</a:t>
            </a:r>
            <a:endParaRPr lang="en-US" altLang="zh-TW" dirty="0" smtClean="0"/>
          </a:p>
          <a:p>
            <a:r>
              <a:rPr lang="zh-TW" altLang="en-US" dirty="0" smtClean="0"/>
              <a:t>想做這種生意，需要兩邊政府的同意</a:t>
            </a:r>
            <a:endParaRPr lang="en-US" altLang="zh-TW" dirty="0" smtClean="0"/>
          </a:p>
          <a:p>
            <a:r>
              <a:rPr lang="zh-TW" altLang="en-US" dirty="0" smtClean="0"/>
              <a:t>台灣讓中國機構來做這種生意（中銀北分）</a:t>
            </a:r>
            <a:endParaRPr lang="en-US" altLang="zh-TW" dirty="0" smtClean="0"/>
          </a:p>
          <a:p>
            <a:r>
              <a:rPr lang="zh-TW" altLang="en-US" dirty="0" smtClean="0"/>
              <a:t>中國現在也願意讓台灣人去做這種生意</a:t>
            </a:r>
            <a:endParaRPr lang="en-US" altLang="zh-TW" dirty="0" smtClean="0"/>
          </a:p>
          <a:p>
            <a:r>
              <a:rPr lang="zh-TW" altLang="en-US" dirty="0" smtClean="0"/>
              <a:t>台商 </a:t>
            </a:r>
            <a:r>
              <a:rPr lang="en-US" altLang="zh-TW" dirty="0" smtClean="0"/>
              <a:t>3.0</a:t>
            </a:r>
            <a:r>
              <a:rPr lang="zh-TW" altLang="en-US" dirty="0" smtClean="0"/>
              <a:t> 是「人在台灣，東西在台灣，特許卻在中國，所以必須臣服於中國並對其效忠」的生意人</a:t>
            </a:r>
            <a:endParaRPr lang="en-US" altLang="zh-TW" dirty="0" smtClean="0"/>
          </a:p>
          <a:p>
            <a:endParaRPr lang="en-US" altLang="zh-TW" dirty="0" smtClean="0"/>
          </a:p>
          <a:p>
            <a:endParaRPr lang="zh-TW" altLang="en-US" dirty="0"/>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台商 </a:t>
            </a:r>
            <a:r>
              <a:rPr lang="en-US" altLang="zh-TW" dirty="0" smtClean="0"/>
              <a:t>3.0</a:t>
            </a:r>
            <a:r>
              <a:rPr lang="zh-TW" altLang="en-US" dirty="0" smtClean="0"/>
              <a:t> 對台灣政經的影響</a:t>
            </a:r>
            <a:endParaRPr lang="zh-TW" altLang="en-US" dirty="0"/>
          </a:p>
        </p:txBody>
      </p:sp>
      <p:sp>
        <p:nvSpPr>
          <p:cNvPr id="3" name="日期版面配置區 2"/>
          <p:cNvSpPr>
            <a:spLocks noGrp="1"/>
          </p:cNvSpPr>
          <p:nvPr>
            <p:ph type="dt" sz="half" idx="10"/>
          </p:nvPr>
        </p:nvSpPr>
        <p:spPr/>
        <p:txBody>
          <a:bodyPr/>
          <a:lstStyle/>
          <a:p>
            <a:r>
              <a:rPr lang="en-US" altLang="zh-TW" smtClean="0"/>
              <a:t>2014-12-11</a:t>
            </a:r>
            <a:endParaRPr lang="zh-TW" altLang="en-US"/>
          </a:p>
        </p:txBody>
      </p:sp>
      <p:sp>
        <p:nvSpPr>
          <p:cNvPr id="4" name="投影片編號版面配置區 3"/>
          <p:cNvSpPr>
            <a:spLocks noGrp="1"/>
          </p:cNvSpPr>
          <p:nvPr>
            <p:ph type="sldNum" sz="quarter" idx="12"/>
          </p:nvPr>
        </p:nvSpPr>
        <p:spPr/>
        <p:txBody>
          <a:bodyPr/>
          <a:lstStyle/>
          <a:p>
            <a:fld id="{AD92522B-D107-442D-B53C-B3CBDFED8AD9}" type="slidenum">
              <a:rPr lang="zh-TW" altLang="en-US" smtClean="0"/>
              <a:pPr/>
              <a:t>45</a:t>
            </a:fld>
            <a:endParaRPr lang="zh-TW" altLang="en-US"/>
          </a:p>
        </p:txBody>
      </p:sp>
      <p:sp>
        <p:nvSpPr>
          <p:cNvPr id="5" name="內容版面配置區 4"/>
          <p:cNvSpPr>
            <a:spLocks noGrp="1"/>
          </p:cNvSpPr>
          <p:nvPr>
            <p:ph sz="quarter" idx="1"/>
          </p:nvPr>
        </p:nvSpPr>
        <p:spPr/>
        <p:txBody>
          <a:bodyPr/>
          <a:lstStyle/>
          <a:p>
            <a:r>
              <a:rPr lang="zh-TW" altLang="en-US" dirty="0" smtClean="0"/>
              <a:t>規模有多大？</a:t>
            </a:r>
            <a:endParaRPr lang="en-US" altLang="zh-TW" dirty="0" smtClean="0"/>
          </a:p>
          <a:p>
            <a:r>
              <a:rPr lang="zh-TW" altLang="en-US" dirty="0" smtClean="0"/>
              <a:t>範疇有多廣？</a:t>
            </a:r>
            <a:endParaRPr lang="en-US" altLang="zh-TW" dirty="0" smtClean="0"/>
          </a:p>
          <a:p>
            <a:r>
              <a:rPr lang="zh-TW" altLang="en-US" dirty="0" smtClean="0"/>
              <a:t>影響有多大？</a:t>
            </a:r>
            <a:endParaRPr lang="en-US" altLang="zh-TW" dirty="0" smtClean="0"/>
          </a:p>
          <a:p>
            <a:r>
              <a:rPr lang="zh-TW" altLang="en-US" smtClean="0"/>
              <a:t>對策是什麼？</a:t>
            </a:r>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請同學們提問與討論，謝謝大家</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頁尾版面配置區 4"/>
          <p:cNvSpPr>
            <a:spLocks noGrp="1"/>
          </p:cNvSpPr>
          <p:nvPr>
            <p:ph type="ftr" sz="quarter" idx="11"/>
          </p:nvPr>
        </p:nvSpPr>
        <p:spPr/>
        <p:txBody>
          <a:bodyPr/>
          <a:lstStyle/>
          <a:p>
            <a:r>
              <a:rPr lang="zh-TW" altLang="en-US" smtClean="0"/>
              <a:t>台大經濟系</a:t>
            </a:r>
            <a:endParaRPr lang="zh-TW" altLang="en-US"/>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46</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台灣的第三方支付</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5</a:t>
            </a:fld>
            <a:endParaRPr lang="zh-TW" altLang="en-US"/>
          </a:p>
        </p:txBody>
      </p:sp>
      <p:sp>
        <p:nvSpPr>
          <p:cNvPr id="3" name="內容版面配置區 2"/>
          <p:cNvSpPr>
            <a:spLocks noGrp="1"/>
          </p:cNvSpPr>
          <p:nvPr>
            <p:ph sz="quarter" idx="1"/>
          </p:nvPr>
        </p:nvSpPr>
        <p:spPr/>
        <p:txBody>
          <a:bodyPr>
            <a:normAutofit/>
          </a:bodyPr>
          <a:lstStyle/>
          <a:p>
            <a:pPr lvl="0"/>
            <a:r>
              <a:rPr lang="zh-TW" altLang="en-US" dirty="0" smtClean="0"/>
              <a:t>永豐銀行豐掌櫃</a:t>
            </a:r>
            <a:endParaRPr lang="en-US" altLang="zh-TW" dirty="0" smtClean="0"/>
          </a:p>
          <a:p>
            <a:pPr lvl="0"/>
            <a:r>
              <a:rPr lang="zh-TW" altLang="en-US" dirty="0" smtClean="0"/>
              <a:t>第一銀行第</a:t>
            </a:r>
            <a:r>
              <a:rPr lang="en-US" dirty="0" smtClean="0"/>
              <a:t>e</a:t>
            </a:r>
            <a:r>
              <a:rPr lang="zh-TW" altLang="en-US" dirty="0" smtClean="0"/>
              <a:t>支付</a:t>
            </a:r>
            <a:endParaRPr lang="en-US" altLang="zh-TW" dirty="0" smtClean="0"/>
          </a:p>
          <a:p>
            <a:pPr lvl="0"/>
            <a:r>
              <a:rPr lang="zh-TW" altLang="en-US" dirty="0" smtClean="0"/>
              <a:t>紅陽</a:t>
            </a:r>
            <a:r>
              <a:rPr lang="en-US" dirty="0" smtClean="0"/>
              <a:t>+</a:t>
            </a:r>
            <a:r>
              <a:rPr lang="zh-TW" altLang="en-US" dirty="0" smtClean="0"/>
              <a:t>安泰</a:t>
            </a:r>
            <a:r>
              <a:rPr lang="en-US" dirty="0" smtClean="0"/>
              <a:t> = </a:t>
            </a:r>
            <a:r>
              <a:rPr lang="en-US" dirty="0" err="1" smtClean="0"/>
              <a:t>Paynow</a:t>
            </a:r>
            <a:endParaRPr lang="zh-TW" altLang="en-US" dirty="0" smtClean="0"/>
          </a:p>
          <a:p>
            <a:pPr lvl="0"/>
            <a:r>
              <a:rPr lang="zh-TW" altLang="en-US" dirty="0" smtClean="0"/>
              <a:t>雅虎</a:t>
            </a:r>
            <a:r>
              <a:rPr lang="en-US" dirty="0" smtClean="0"/>
              <a:t>+</a:t>
            </a:r>
            <a:r>
              <a:rPr lang="zh-TW" altLang="en-US" dirty="0" smtClean="0"/>
              <a:t>中信</a:t>
            </a:r>
            <a:r>
              <a:rPr lang="en-US" dirty="0" smtClean="0"/>
              <a:t> = </a:t>
            </a:r>
            <a:r>
              <a:rPr lang="zh-TW" altLang="en-US" dirty="0" smtClean="0"/>
              <a:t>輕鬆付（僅能於</a:t>
            </a:r>
            <a:r>
              <a:rPr lang="en-US" dirty="0" smtClean="0"/>
              <a:t>Y</a:t>
            </a:r>
            <a:r>
              <a:rPr lang="zh-TW" altLang="en-US" dirty="0" smtClean="0"/>
              <a:t>拍中使用）</a:t>
            </a:r>
          </a:p>
          <a:p>
            <a:pPr lvl="0"/>
            <a:r>
              <a:rPr lang="zh-TW" altLang="en-US" dirty="0" smtClean="0"/>
              <a:t>網家</a:t>
            </a:r>
            <a:r>
              <a:rPr lang="en-US" dirty="0" smtClean="0"/>
              <a:t>+</a:t>
            </a:r>
            <a:r>
              <a:rPr lang="zh-TW" altLang="en-US" dirty="0" smtClean="0"/>
              <a:t>台新</a:t>
            </a:r>
            <a:r>
              <a:rPr lang="en-US" dirty="0" smtClean="0"/>
              <a:t> = </a:t>
            </a:r>
            <a:r>
              <a:rPr lang="zh-TW" altLang="en-US" dirty="0" smtClean="0"/>
              <a:t>支付連（僅能於露天中使用）</a:t>
            </a:r>
          </a:p>
          <a:p>
            <a:pPr lvl="0"/>
            <a:r>
              <a:rPr lang="en-US" dirty="0" smtClean="0"/>
              <a:t>OMG+</a:t>
            </a:r>
            <a:r>
              <a:rPr lang="zh-TW" altLang="en-US" dirty="0" smtClean="0"/>
              <a:t>台新</a:t>
            </a:r>
            <a:r>
              <a:rPr lang="en-US" dirty="0" smtClean="0"/>
              <a:t>= </a:t>
            </a:r>
            <a:r>
              <a:rPr lang="zh-TW" altLang="en-US" dirty="0" smtClean="0"/>
              <a:t>歐付寶</a:t>
            </a:r>
          </a:p>
          <a:p>
            <a:pPr lvl="0"/>
            <a:r>
              <a:rPr lang="zh-TW" altLang="en-US" dirty="0" smtClean="0"/>
              <a:t>藍新</a:t>
            </a:r>
            <a:r>
              <a:rPr lang="en-US" dirty="0" err="1" smtClean="0"/>
              <a:t>ezpay</a:t>
            </a:r>
            <a:r>
              <a:rPr lang="zh-TW" altLang="en-US" dirty="0" smtClean="0"/>
              <a:t>（已停業）</a:t>
            </a:r>
          </a:p>
          <a:p>
            <a:pPr lvl="0"/>
            <a:r>
              <a:rPr lang="zh-TW" altLang="en-US" dirty="0" smtClean="0"/>
              <a:t>玉山</a:t>
            </a:r>
            <a:r>
              <a:rPr lang="en-US" dirty="0" err="1" smtClean="0"/>
              <a:t>eCoin</a:t>
            </a:r>
            <a:r>
              <a:rPr lang="zh-TW" altLang="en-US" dirty="0" smtClean="0"/>
              <a:t>（已停業）</a:t>
            </a:r>
            <a:endParaRPr lang="en-US" altLang="zh-TW" dirty="0" smtClean="0"/>
          </a:p>
          <a:p>
            <a:pPr lvl="0"/>
            <a:r>
              <a:rPr lang="zh-TW" altLang="en-US" dirty="0" smtClean="0"/>
              <a:t>玉山</a:t>
            </a:r>
            <a:r>
              <a:rPr lang="en-US" altLang="zh-TW" dirty="0" smtClean="0"/>
              <a:t>+PayPal</a:t>
            </a:r>
            <a:endParaRPr lang="zh-TW" altLang="en-US" dirty="0" smtClean="0"/>
          </a:p>
          <a:p>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主管機關的立場</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6</a:t>
            </a:fld>
            <a:endParaRPr lang="zh-TW" altLang="en-US"/>
          </a:p>
        </p:txBody>
      </p:sp>
      <p:sp>
        <p:nvSpPr>
          <p:cNvPr id="3" name="內容版面配置區 2"/>
          <p:cNvSpPr>
            <a:spLocks noGrp="1"/>
          </p:cNvSpPr>
          <p:nvPr>
            <p:ph sz="quarter" idx="1"/>
          </p:nvPr>
        </p:nvSpPr>
        <p:spPr/>
        <p:txBody>
          <a:bodyPr>
            <a:noAutofit/>
          </a:bodyPr>
          <a:lstStyle/>
          <a:p>
            <a:pPr algn="just"/>
            <a:r>
              <a:rPr lang="en-US" altLang="zh-TW" sz="2200" dirty="0" smtClean="0"/>
              <a:t>100</a:t>
            </a:r>
            <a:r>
              <a:rPr lang="zh-TW" altLang="en-US" sz="2200" dirty="0" smtClean="0"/>
              <a:t>年：</a:t>
            </a:r>
            <a:r>
              <a:rPr lang="en-US" altLang="zh-TW" sz="2200" dirty="0" smtClean="0"/>
              <a:t>『</a:t>
            </a:r>
            <a:r>
              <a:rPr lang="zh-TW" altLang="en-US" sz="2200" dirty="0" smtClean="0"/>
              <a:t>非金融機構</a:t>
            </a:r>
            <a:r>
              <a:rPr lang="en-US" altLang="zh-TW" sz="2200" dirty="0" smtClean="0"/>
              <a:t>』</a:t>
            </a:r>
            <a:r>
              <a:rPr lang="zh-TW" altLang="en-US" sz="2200" dirty="0" smtClean="0"/>
              <a:t>承作第三方支付，在金管銀票字第</a:t>
            </a:r>
            <a:r>
              <a:rPr lang="en-US" sz="2200" dirty="0" smtClean="0"/>
              <a:t>10000043180</a:t>
            </a:r>
            <a:r>
              <a:rPr lang="zh-TW" altLang="en-US" sz="2200" dirty="0" smtClean="0"/>
              <a:t>號函提到：第三方支付業者營運模式中，</a:t>
            </a:r>
            <a:r>
              <a:rPr lang="zh-TW" altLang="en-US" sz="2200" dirty="0" smtClean="0">
                <a:solidFill>
                  <a:srgbClr val="0070C0"/>
                </a:solidFill>
              </a:rPr>
              <a:t>買方於進行網路實質交易後，支付該次交易金額，或主動溢額支付與交易金額非顯不相當之款項予第三方支付服務業者，由業者依買方指示撥付賣方之行為，係屬針對實質交易之逐筆交付辦理代收轉付性質，為一般商業交易範疇，尚無違反銀行法及電子票證發行管理條例之問題</a:t>
            </a:r>
            <a:r>
              <a:rPr lang="zh-TW" altLang="en-US" sz="2200" dirty="0" smtClean="0"/>
              <a:t>。</a:t>
            </a:r>
            <a:endParaRPr lang="en-US" altLang="zh-TW" sz="2200" dirty="0" smtClean="0"/>
          </a:p>
          <a:p>
            <a:pPr algn="just"/>
            <a:r>
              <a:rPr lang="en-US" sz="2200" dirty="0" smtClean="0"/>
              <a:t>99 </a:t>
            </a:r>
            <a:r>
              <a:rPr lang="zh-TW" altLang="en-US" sz="2200" dirty="0" smtClean="0"/>
              <a:t>年：第三方支付服務係基於買賣雙方之實際交易後，透過銀行支付體系所為之代收轉付，</a:t>
            </a:r>
            <a:r>
              <a:rPr lang="zh-TW" altLang="en-US" sz="2200" dirty="0" smtClean="0">
                <a:solidFill>
                  <a:srgbClr val="0070C0"/>
                </a:solidFill>
              </a:rPr>
              <a:t>並無涉及銀行法第</a:t>
            </a:r>
            <a:r>
              <a:rPr lang="en-US" sz="2200" dirty="0" smtClean="0">
                <a:solidFill>
                  <a:srgbClr val="0070C0"/>
                </a:solidFill>
              </a:rPr>
              <a:t> 29 </a:t>
            </a:r>
            <a:r>
              <a:rPr lang="zh-TW" altLang="en-US" sz="2200" dirty="0" smtClean="0">
                <a:solidFill>
                  <a:srgbClr val="0070C0"/>
                </a:solidFill>
              </a:rPr>
              <a:t>條所定吸收大眾資金之疑慮</a:t>
            </a:r>
            <a:r>
              <a:rPr lang="zh-TW" altLang="en-US" sz="2200" dirty="0" smtClean="0"/>
              <a:t>，故係屬一般商業交易支付形態，尚無制訂金融法規納入金融監理之必要。</a:t>
            </a:r>
          </a:p>
          <a:p>
            <a:pPr algn="just"/>
            <a:r>
              <a:rPr lang="zh-TW" altLang="en-US" sz="2200" dirty="0" smtClean="0"/>
              <a:t>小結：非金融機構可以承作第三方支付，不能經營的是儲值型第三方支付</a:t>
            </a:r>
            <a:endParaRPr lang="zh-TW" altLang="en-US" sz="2200"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他們究竟在吵什麼？</a:t>
            </a:r>
            <a:endParaRPr lang="zh-TW" altLang="en-US" dirty="0"/>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7</a:t>
            </a:fld>
            <a:endParaRPr lang="zh-TW" altLang="en-US"/>
          </a:p>
        </p:txBody>
      </p:sp>
      <p:sp>
        <p:nvSpPr>
          <p:cNvPr id="3" name="內容版面配置區 2"/>
          <p:cNvSpPr>
            <a:spLocks noGrp="1"/>
          </p:cNvSpPr>
          <p:nvPr>
            <p:ph sz="quarter" idx="1"/>
          </p:nvPr>
        </p:nvSpPr>
        <p:spPr/>
        <p:txBody>
          <a:bodyPr>
            <a:normAutofit/>
          </a:bodyPr>
          <a:lstStyle/>
          <a:p>
            <a:r>
              <a:rPr lang="zh-TW" altLang="en-US" dirty="0" smtClean="0"/>
              <a:t>台灣能作「陽春型第三方支付」！</a:t>
            </a:r>
            <a:endParaRPr lang="en-US" altLang="zh-TW" dirty="0" smtClean="0"/>
          </a:p>
          <a:p>
            <a:r>
              <a:rPr lang="zh-TW" altLang="en-US" dirty="0" smtClean="0"/>
              <a:t>「陽春型第三方支付」已能滿足多數人的需求，為什麼詹宏志先生等人還是不滿意？</a:t>
            </a:r>
            <a:endParaRPr lang="en-US" altLang="zh-TW" dirty="0" smtClean="0"/>
          </a:p>
          <a:p>
            <a:r>
              <a:rPr lang="zh-TW" altLang="en-US" dirty="0" smtClean="0"/>
              <a:t>詹：「有此政府，何需敵人」</a:t>
            </a:r>
            <a:r>
              <a:rPr lang="en-US" altLang="zh-TW" dirty="0" smtClean="0"/>
              <a:t>(2013-06-08)</a:t>
            </a:r>
          </a:p>
          <a:p>
            <a:r>
              <a:rPr lang="zh-TW" altLang="en-US" dirty="0" smtClean="0"/>
              <a:t>詹：「台灣管理者視野不如非洲」</a:t>
            </a:r>
            <a:r>
              <a:rPr lang="en-US" altLang="zh-TW" dirty="0" smtClean="0"/>
              <a:t> (2013-06-08)</a:t>
            </a:r>
          </a:p>
          <a:p>
            <a:r>
              <a:rPr lang="en-US" altLang="zh-TW" dirty="0" smtClean="0"/>
              <a:t>〈</a:t>
            </a:r>
            <a:r>
              <a:rPr lang="zh-TW" altLang="en-US" dirty="0" smtClean="0"/>
              <a:t>金管會主委換人，第三方支付壓垮陳裕璋最後一根稻草</a:t>
            </a:r>
            <a:r>
              <a:rPr lang="en-US" altLang="zh-TW" dirty="0" smtClean="0"/>
              <a:t>〉(2013-7-29)</a:t>
            </a:r>
          </a:p>
          <a:p>
            <a:r>
              <a:rPr lang="zh-TW" altLang="en-US" dirty="0" smtClean="0"/>
              <a:t>詹：「第三方支付專法太保守」</a:t>
            </a:r>
            <a:r>
              <a:rPr lang="en-US" altLang="zh-TW" dirty="0" smtClean="0"/>
              <a:t>(2013-12-13)</a:t>
            </a:r>
          </a:p>
          <a:p>
            <a:r>
              <a:rPr lang="zh-TW" altLang="en-US" dirty="0" smtClean="0"/>
              <a:t>詹：「第三方支付一出生就落伍」</a:t>
            </a:r>
            <a:r>
              <a:rPr lang="en-US" altLang="zh-TW" dirty="0" smtClean="0"/>
              <a:t>(2013-12-21)</a:t>
            </a:r>
          </a:p>
          <a:p>
            <a:r>
              <a:rPr lang="zh-TW" altLang="en-US" dirty="0" smtClean="0"/>
              <a:t>他們想做的是「非金融機構儲值型第三方支付」</a:t>
            </a:r>
          </a:p>
          <a:p>
            <a:endParaRPr lang="zh-TW" altLang="en-US" dirty="0"/>
          </a:p>
        </p:txBody>
      </p:sp>
      <p:sp>
        <p:nvSpPr>
          <p:cNvPr id="6" name="日期版面配置區 5"/>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II. </a:t>
            </a:r>
            <a:r>
              <a:rPr lang="zh-TW" altLang="en-US" dirty="0" smtClean="0"/>
              <a:t>餘額寶：儲值型第三方支付</a:t>
            </a:r>
            <a:endParaRPr lang="zh-TW" altLang="en-US" dirty="0"/>
          </a:p>
        </p:txBody>
      </p:sp>
      <p:sp>
        <p:nvSpPr>
          <p:cNvPr id="3" name="文字版面配置區 2"/>
          <p:cNvSpPr>
            <a:spLocks noGrp="1"/>
          </p:cNvSpPr>
          <p:nvPr>
            <p:ph type="body"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2014-12-11</a:t>
            </a:r>
            <a:endParaRPr lang="zh-TW" altLang="en-US"/>
          </a:p>
        </p:txBody>
      </p:sp>
      <p:sp>
        <p:nvSpPr>
          <p:cNvPr id="5" name="投影片編號版面配置區 4"/>
          <p:cNvSpPr>
            <a:spLocks noGrp="1"/>
          </p:cNvSpPr>
          <p:nvPr>
            <p:ph type="sldNum" sz="quarter" idx="12"/>
          </p:nvPr>
        </p:nvSpPr>
        <p:spPr/>
        <p:txBody>
          <a:bodyPr/>
          <a:lstStyle/>
          <a:p>
            <a:fld id="{AD92522B-D107-442D-B53C-B3CBDFED8AD9}" type="slidenum">
              <a:rPr lang="zh-TW" altLang="en-US" smtClean="0"/>
              <a:pPr/>
              <a:t>8</a:t>
            </a:fld>
            <a:endParaRPr lang="zh-TW" altLang="en-US"/>
          </a:p>
        </p:txBody>
      </p:sp>
      <p:sp>
        <p:nvSpPr>
          <p:cNvPr id="6" name="頁尾版面配置區 5"/>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儲值型第三方支付：餘額寶</a:t>
            </a:r>
            <a:endParaRPr lang="zh-TW" altLang="en-US" dirty="0"/>
          </a:p>
        </p:txBody>
      </p:sp>
      <p:sp>
        <p:nvSpPr>
          <p:cNvPr id="6" name="投影片編號版面配置區 5"/>
          <p:cNvSpPr>
            <a:spLocks noGrp="1"/>
          </p:cNvSpPr>
          <p:nvPr>
            <p:ph type="sldNum" sz="quarter" idx="12"/>
          </p:nvPr>
        </p:nvSpPr>
        <p:spPr/>
        <p:txBody>
          <a:bodyPr/>
          <a:lstStyle/>
          <a:p>
            <a:fld id="{AD92522B-D107-442D-B53C-B3CBDFED8AD9}" type="slidenum">
              <a:rPr lang="zh-TW" altLang="en-US" smtClean="0"/>
              <a:pPr/>
              <a:t>9</a:t>
            </a:fld>
            <a:endParaRPr lang="zh-TW" altLang="en-US"/>
          </a:p>
        </p:txBody>
      </p:sp>
      <p:pic>
        <p:nvPicPr>
          <p:cNvPr id="4" name="內容版面配置區 3" descr="11haE5IxGf_src.jpg"/>
          <p:cNvPicPr>
            <a:picLocks noGrp="1" noChangeAspect="1"/>
          </p:cNvPicPr>
          <p:nvPr>
            <p:ph sz="quarter" idx="1"/>
          </p:nvPr>
        </p:nvPicPr>
        <p:blipFill>
          <a:blip r:embed="rId2" cstate="print"/>
          <a:stretch>
            <a:fillRect/>
          </a:stretch>
        </p:blipFill>
        <p:spPr>
          <a:xfrm>
            <a:off x="2228850" y="1768475"/>
            <a:ext cx="4686300" cy="3838575"/>
          </a:xfrm>
        </p:spPr>
      </p:pic>
      <p:sp>
        <p:nvSpPr>
          <p:cNvPr id="5" name="日期版面配置區 4"/>
          <p:cNvSpPr>
            <a:spLocks noGrp="1"/>
          </p:cNvSpPr>
          <p:nvPr>
            <p:ph type="dt" sz="half" idx="10"/>
          </p:nvPr>
        </p:nvSpPr>
        <p:spPr/>
        <p:txBody>
          <a:bodyPr/>
          <a:lstStyle/>
          <a:p>
            <a:r>
              <a:rPr lang="en-US" altLang="zh-TW" smtClean="0"/>
              <a:t>2014-12-11</a:t>
            </a:r>
            <a:endParaRPr lang="zh-TW" altLang="en-US"/>
          </a:p>
        </p:txBody>
      </p:sp>
      <p:sp>
        <p:nvSpPr>
          <p:cNvPr id="7" name="頁尾版面配置區 6"/>
          <p:cNvSpPr>
            <a:spLocks noGrp="1"/>
          </p:cNvSpPr>
          <p:nvPr>
            <p:ph type="ftr" sz="quarter" idx="11"/>
          </p:nvPr>
        </p:nvSpPr>
        <p:spPr/>
        <p:txBody>
          <a:bodyPr/>
          <a:lstStyle/>
          <a:p>
            <a:r>
              <a:rPr lang="zh-TW" altLang="en-US" smtClean="0"/>
              <a:t>台大經濟系</a:t>
            </a:r>
            <a:endParaRPr lang="zh-TW"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原創">
  <a:themeElements>
    <a:clrScheme name="暗香撲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原創">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原創">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1301</TotalTime>
  <Words>3582</Words>
  <Application>Microsoft Office PowerPoint</Application>
  <PresentationFormat>如螢幕大小 (4:3)</PresentationFormat>
  <Paragraphs>447</Paragraphs>
  <Slides>46</Slides>
  <Notes>1</Notes>
  <HiddenSlides>0</HiddenSlides>
  <MMClips>0</MMClips>
  <ScaleCrop>false</ScaleCrop>
  <HeadingPairs>
    <vt:vector size="4" baseType="variant">
      <vt:variant>
        <vt:lpstr>佈景主題</vt:lpstr>
      </vt:variant>
      <vt:variant>
        <vt:i4>1</vt:i4>
      </vt:variant>
      <vt:variant>
        <vt:lpstr>投影片標題</vt:lpstr>
      </vt:variant>
      <vt:variant>
        <vt:i4>46</vt:i4>
      </vt:variant>
    </vt:vector>
  </HeadingPairs>
  <TitlesOfParts>
    <vt:vector size="47" baseType="lpstr">
      <vt:lpstr>原創</vt:lpstr>
      <vt:lpstr> 網路金融及第三方支付發展趨勢 </vt:lpstr>
      <vt:lpstr>I. 第三方支付是什麼</vt:lpstr>
      <vt:lpstr>第三方支付是什麼？</vt:lpstr>
      <vt:lpstr>台灣有沒有第三方支付？</vt:lpstr>
      <vt:lpstr>台灣的第三方支付</vt:lpstr>
      <vt:lpstr>主管機關的立場</vt:lpstr>
      <vt:lpstr>他們究竟在吵什麼？</vt:lpstr>
      <vt:lpstr>II. 餘額寶：儲值型第三方支付</vt:lpstr>
      <vt:lpstr>儲值型第三方支付：餘額寶</vt:lpstr>
      <vt:lpstr>餘額寶的收益率高於存款利率</vt:lpstr>
      <vt:lpstr>餘額寶投資貨幣市場基金</vt:lpstr>
      <vt:lpstr>餘額寶的收益計算規則</vt:lpstr>
      <vt:lpstr>餘額寶問答</vt:lpstr>
      <vt:lpstr>餘額寶的規模</vt:lpstr>
      <vt:lpstr>反彈</vt:lpstr>
      <vt:lpstr>人民銀行的態度</vt:lpstr>
      <vt:lpstr>III. 專法 「非金融機構電子商務支付服務管理條例」</vt:lpstr>
      <vt:lpstr>專法名稱問題</vt:lpstr>
      <vt:lpstr>誰當主管機關</vt:lpstr>
      <vt:lpstr>第三方支付的定義</vt:lpstr>
      <vt:lpstr>支付機構分類</vt:lpstr>
      <vt:lpstr>資本額門檻</vt:lpstr>
      <vt:lpstr>儲值上限</vt:lpstr>
      <vt:lpstr>款項管理與運用</vt:lpstr>
      <vt:lpstr>新增：外國第三方支付業者來台規定</vt:lpstr>
      <vt:lpstr>IV. 成功的秘訣</vt:lpstr>
      <vt:lpstr>成功的五部曲</vt:lpstr>
      <vt:lpstr>V. 網路金融發展趨勢</vt:lpstr>
      <vt:lpstr>賣家觀點的網購支付工具</vt:lpstr>
      <vt:lpstr>買家觀點的網購支付工具</vt:lpstr>
      <vt:lpstr>近端支付工具</vt:lpstr>
      <vt:lpstr>游士逸（網勁科技執行長）觀點</vt:lpstr>
      <vt:lpstr>VI. 檢討第三方支付</vt:lpstr>
      <vt:lpstr>PowerPoint 簡報</vt:lpstr>
      <vt:lpstr>VII. 兩岸貿易</vt:lpstr>
      <vt:lpstr>三角貿易</vt:lpstr>
      <vt:lpstr>VIII. 兩岸金融</vt:lpstr>
      <vt:lpstr>滬港通</vt:lpstr>
      <vt:lpstr>人民幣存款創造全台灣最賺錢的銀行</vt:lpstr>
      <vt:lpstr>RQFII</vt:lpstr>
      <vt:lpstr>RQFII 與服貿協議 </vt:lpstr>
      <vt:lpstr>IX. 台商</vt:lpstr>
      <vt:lpstr>台商1.0   台商 2.0</vt:lpstr>
      <vt:lpstr>台商 3.0</vt:lpstr>
      <vt:lpstr>台商 3.0 對台灣政經的影響</vt:lpstr>
      <vt:lpstr>請同學們提問與討論，謝謝大家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小英教育基金會  電子商務與第三方支付</dc:title>
  <dc:creator>User</dc:creator>
  <cp:lastModifiedBy>mswu</cp:lastModifiedBy>
  <cp:revision>158</cp:revision>
  <dcterms:created xsi:type="dcterms:W3CDTF">2014-02-17T19:19:48Z</dcterms:created>
  <dcterms:modified xsi:type="dcterms:W3CDTF">2015-07-07T01:37:30Z</dcterms:modified>
</cp:coreProperties>
</file>